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2" r:id="rId4"/>
    <p:sldId id="261" r:id="rId5"/>
    <p:sldId id="267" r:id="rId6"/>
    <p:sldId id="263" r:id="rId7"/>
    <p:sldId id="277" r:id="rId8"/>
    <p:sldId id="276" r:id="rId9"/>
    <p:sldId id="271" r:id="rId10"/>
    <p:sldId id="281" r:id="rId11"/>
    <p:sldId id="286" r:id="rId12"/>
    <p:sldId id="272" r:id="rId13"/>
    <p:sldId id="278" r:id="rId14"/>
    <p:sldId id="279" r:id="rId15"/>
    <p:sldId id="280" r:id="rId16"/>
    <p:sldId id="282" r:id="rId17"/>
    <p:sldId id="297" r:id="rId18"/>
    <p:sldId id="283" r:id="rId19"/>
    <p:sldId id="287" r:id="rId20"/>
    <p:sldId id="290" r:id="rId21"/>
    <p:sldId id="291" r:id="rId22"/>
    <p:sldId id="292" r:id="rId23"/>
    <p:sldId id="288" r:id="rId24"/>
    <p:sldId id="295" r:id="rId25"/>
    <p:sldId id="296" r:id="rId26"/>
    <p:sldId id="298" r:id="rId27"/>
    <p:sldId id="29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uhyung Choi" initials="KC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6"/>
    <p:restoredTop sz="93816" autoAdjust="0"/>
  </p:normalViewPr>
  <p:slideViewPr>
    <p:cSldViewPr snapToGrid="0" snapToObjects="1">
      <p:cViewPr>
        <p:scale>
          <a:sx n="102" d="100"/>
          <a:sy n="102" d="100"/>
        </p:scale>
        <p:origin x="-10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BC61-1AD7-9348-91C6-FC44F9F867E8}" type="datetimeFigureOut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061E1-6681-CA4C-A948-F5B4474535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732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DE40-5E5C-45DC-BC0A-E3B16C9C9990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02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3B36-00D2-4E21-B450-CDD5AB56A7F4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5293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05F45-90CB-4D98-959C-B9009C9D03DC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55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2269-5F53-4E3B-84EF-5A5E2260FE5C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51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4814-3833-4E97-AC14-916B005693E2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65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00C-89FF-4291-A0F8-A86B06B4CB80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82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342CF-E52B-4C59-B845-A899E0FED4E7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19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EF6BD-B233-44C6-B38D-C0D278F7B125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16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6691-B8A5-4CA8-ADA4-79C937AA5DCD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4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C62A-249E-456B-8717-4A7076044205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075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04A1-0862-42B8-93F0-5EBC28B22677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513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46B81-88CF-4DC3-9FB7-C981CB0D6DB4}" type="datetime1">
              <a:rPr kumimoji="1" lang="ko-KR" altLang="en-US" smtClean="0"/>
              <a:t>2018. 1. 13.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BD5B3-6706-9549-A999-20D6FC11A24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497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CDF012-2156-4628-9365-0D60C8C5E416}"/>
              </a:ext>
            </a:extLst>
          </p:cNvPr>
          <p:cNvSpPr/>
          <p:nvPr/>
        </p:nvSpPr>
        <p:spPr>
          <a:xfrm>
            <a:off x="7649308" y="0"/>
            <a:ext cx="454269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49307" y="1544232"/>
            <a:ext cx="4301007" cy="1442569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3600" b="1" dirty="0">
                <a:solidFill>
                  <a:schemeClr val="bg1"/>
                </a:solidFill>
              </a:rPr>
              <a:t>Forest Cover Type </a:t>
            </a:r>
            <a:br>
              <a:rPr kumimoji="1" lang="en-US" altLang="ko-KR" sz="3600" b="1" dirty="0">
                <a:solidFill>
                  <a:schemeClr val="bg1"/>
                </a:solidFill>
              </a:rPr>
            </a:br>
            <a:r>
              <a:rPr kumimoji="1" lang="en-US" altLang="ko-KR" sz="3600" b="1" dirty="0">
                <a:solidFill>
                  <a:schemeClr val="bg1"/>
                </a:solidFill>
              </a:rPr>
              <a:t>Prediction</a:t>
            </a:r>
            <a:r>
              <a:rPr kumimoji="1" lang="en-US" altLang="ko-KR" sz="3600" dirty="0">
                <a:solidFill>
                  <a:schemeClr val="bg1"/>
                </a:solidFill>
              </a:rPr>
              <a:t/>
            </a:r>
            <a:br>
              <a:rPr kumimoji="1" lang="en-US" altLang="ko-KR" sz="3600" dirty="0">
                <a:solidFill>
                  <a:schemeClr val="bg1"/>
                </a:solidFill>
              </a:rPr>
            </a:br>
            <a:endParaRPr kumimoji="1"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9020908" y="2988371"/>
            <a:ext cx="2790094" cy="2781829"/>
          </a:xfrm>
        </p:spPr>
        <p:txBody>
          <a:bodyPr>
            <a:normAutofit/>
          </a:bodyPr>
          <a:lstStyle/>
          <a:p>
            <a:endParaRPr kumimoji="1" lang="en-US" altLang="ko-KR" sz="2000" dirty="0">
              <a:solidFill>
                <a:schemeClr val="bg1"/>
              </a:solidFill>
            </a:endParaRPr>
          </a:p>
          <a:p>
            <a:endParaRPr kumimoji="1" lang="en-US" altLang="ko-KR" sz="2000" dirty="0">
              <a:solidFill>
                <a:schemeClr val="bg1"/>
              </a:solidFill>
            </a:endParaRPr>
          </a:p>
          <a:p>
            <a:pPr algn="r"/>
            <a:r>
              <a:rPr kumimoji="1" lang="ko-KR" altLang="en-US" sz="1600" b="1" dirty="0" smtClean="0">
                <a:solidFill>
                  <a:schemeClr val="bg1"/>
                </a:solidFill>
              </a:rPr>
              <a:t>최규형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pPr algn="r"/>
            <a:endParaRPr kumimoji="1" lang="en-US" altLang="ko-KR" sz="1600" dirty="0" smtClean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1600" dirty="0" smtClean="0">
                <a:solidFill>
                  <a:schemeClr val="bg1"/>
                </a:solidFill>
              </a:rPr>
              <a:t>FASTCAMPUS</a:t>
            </a:r>
            <a:endParaRPr kumimoji="1" lang="en-US" altLang="ko-KR" sz="1600" dirty="0">
              <a:solidFill>
                <a:schemeClr val="bg1"/>
              </a:solidFill>
            </a:endParaRPr>
          </a:p>
          <a:p>
            <a:pPr algn="r"/>
            <a:r>
              <a:rPr kumimoji="1" lang="en-US" altLang="ko-KR" sz="1600" dirty="0">
                <a:solidFill>
                  <a:schemeClr val="bg1"/>
                </a:solidFill>
              </a:rPr>
              <a:t>Data Science School</a:t>
            </a:r>
          </a:p>
          <a:p>
            <a:pPr algn="r"/>
            <a:r>
              <a:rPr kumimoji="1" lang="en-US" altLang="ko-KR" sz="1600" dirty="0">
                <a:solidFill>
                  <a:schemeClr val="bg1"/>
                </a:solidFill>
              </a:rPr>
              <a:t>17.11.22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141FC06-CDFE-4177-AD32-E46CE1A7A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49307" cy="6858000"/>
          </a:xfrm>
          <a:prstGeom prst="rect">
            <a:avLst/>
          </a:prstGeom>
        </p:spPr>
      </p:pic>
      <p:cxnSp>
        <p:nvCxnSpPr>
          <p:cNvPr id="13" name="직선 연결선[R] 6">
            <a:extLst>
              <a:ext uri="{FF2B5EF4-FFF2-40B4-BE49-F238E27FC236}">
                <a16:creationId xmlns:a16="http://schemas.microsoft.com/office/drawing/2014/main" xmlns="" id="{753F07FA-50FE-4027-BA20-E929F5AE7D1B}"/>
              </a:ext>
            </a:extLst>
          </p:cNvPr>
          <p:cNvCxnSpPr>
            <a:cxnSpLocks/>
          </p:cNvCxnSpPr>
          <p:nvPr/>
        </p:nvCxnSpPr>
        <p:spPr>
          <a:xfrm>
            <a:off x="7948245" y="2586250"/>
            <a:ext cx="3861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[R] 6">
            <a:extLst>
              <a:ext uri="{FF2B5EF4-FFF2-40B4-BE49-F238E27FC236}">
                <a16:creationId xmlns:a16="http://schemas.microsoft.com/office/drawing/2014/main" xmlns="" id="{910EB9BF-94B1-4CAF-9B26-699BC6393A8B}"/>
              </a:ext>
            </a:extLst>
          </p:cNvPr>
          <p:cNvCxnSpPr>
            <a:cxnSpLocks/>
          </p:cNvCxnSpPr>
          <p:nvPr/>
        </p:nvCxnSpPr>
        <p:spPr>
          <a:xfrm>
            <a:off x="7948245" y="1296712"/>
            <a:ext cx="3861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xmlns="" id="{56899FAD-9DBE-4684-8E4B-0B071D2B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2. </a:t>
            </a:r>
            <a:r>
              <a:rPr kumimoji="1" lang="en-US" altLang="ko-KR" sz="3600" b="1" dirty="0" err="1"/>
              <a:t>EDA</a:t>
            </a:r>
            <a:r>
              <a:rPr kumimoji="1" lang="en-US" altLang="ko-KR" sz="2000" b="1" dirty="0" err="1"/>
              <a:t>_Matched</a:t>
            </a:r>
            <a:r>
              <a:rPr kumimoji="1" lang="en-US" altLang="ko-KR" sz="2000" b="1" dirty="0"/>
              <a:t> Soil Types by Cover Types</a:t>
            </a:r>
            <a:endParaRPr kumimoji="1" lang="ko-KR" altLang="en-US" sz="2400" b="1" dirty="0"/>
          </a:p>
        </p:txBody>
      </p:sp>
      <p:cxnSp>
        <p:nvCxnSpPr>
          <p:cNvPr id="26" name="직선 연결선[R] 6">
            <a:extLst>
              <a:ext uri="{FF2B5EF4-FFF2-40B4-BE49-F238E27FC236}">
                <a16:creationId xmlns:a16="http://schemas.microsoft.com/office/drawing/2014/main" xmlns="" id="{0273C018-F181-4091-89AF-DAA010FF9541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856857-9D88-4E8D-9F0D-2D66F4C55CEE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F450DCC-BB57-44D0-8B95-1029CE5C376D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69B48F9-A5CC-45AF-8EEE-EC041358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3413151"/>
            <a:ext cx="7659169" cy="25911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E53B65C-1CA4-4934-BFCF-AB74D3D5E6AC}"/>
              </a:ext>
            </a:extLst>
          </p:cNvPr>
          <p:cNvSpPr/>
          <p:nvPr/>
        </p:nvSpPr>
        <p:spPr>
          <a:xfrm>
            <a:off x="1117489" y="1896941"/>
            <a:ext cx="7923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1600" dirty="0" err="1" smtClean="0"/>
              <a:t>Wilderness_Area</a:t>
            </a:r>
            <a:r>
              <a:rPr lang="ko-KR" altLang="en-US" sz="1600" dirty="0" smtClean="0"/>
              <a:t>와 같이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Target</a:t>
            </a:r>
            <a:r>
              <a:rPr lang="ko-KR" altLang="en-US" sz="1600" dirty="0" smtClean="0"/>
              <a:t>에 따라 상이한 조합을 나타남</a:t>
            </a: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smtClean="0"/>
              <a:t>But</a:t>
            </a:r>
            <a:r>
              <a:rPr lang="ko-KR" altLang="en-US" sz="1600" dirty="0" smtClean="0"/>
              <a:t> 중첩되는 가짓수가 많아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높은 구별력을 갖는 </a:t>
            </a:r>
            <a:r>
              <a:rPr lang="en-US" altLang="ko-KR" sz="1600" dirty="0" err="1" smtClean="0"/>
              <a:t>Soil_Type</a:t>
            </a:r>
            <a:r>
              <a:rPr lang="ko-KR" altLang="en-US" sz="1600" dirty="0" smtClean="0"/>
              <a:t>은 적을 것으로 추측  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7968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2. </a:t>
            </a:r>
            <a:r>
              <a:rPr kumimoji="1" lang="en-US" altLang="ko-KR" sz="3600" b="1" dirty="0" err="1"/>
              <a:t>EDA</a:t>
            </a:r>
            <a:r>
              <a:rPr kumimoji="1" lang="en-US" altLang="ko-KR" sz="2000" b="1" dirty="0" err="1"/>
              <a:t>_Reduced</a:t>
            </a:r>
            <a:r>
              <a:rPr kumimoji="1" lang="en-US" altLang="ko-KR" sz="2000" b="1" dirty="0"/>
              <a:t> Dimensions using PCA/ LDA</a:t>
            </a:r>
            <a:endParaRPr kumimoji="1" lang="ko-KR" altLang="en-US" sz="2400" b="1" dirty="0"/>
          </a:p>
        </p:txBody>
      </p:sp>
      <p:cxnSp>
        <p:nvCxnSpPr>
          <p:cNvPr id="26" name="직선 연결선[R] 6">
            <a:extLst>
              <a:ext uri="{FF2B5EF4-FFF2-40B4-BE49-F238E27FC236}">
                <a16:creationId xmlns:a16="http://schemas.microsoft.com/office/drawing/2014/main" xmlns="" id="{0273C018-F181-4091-89AF-DAA010FF9541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856857-9D88-4E8D-9F0D-2D66F4C55CEE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F450DCC-BB57-44D0-8B95-1029CE5C376D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5EC79D-5642-4995-A945-8C17DC7F8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0"/>
          <a:stretch/>
        </p:blipFill>
        <p:spPr>
          <a:xfrm>
            <a:off x="6193863" y="2045331"/>
            <a:ext cx="5044264" cy="4258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4438C91-8E24-4D56-A09D-2DE118AD7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8"/>
          <a:stretch/>
        </p:blipFill>
        <p:spPr>
          <a:xfrm>
            <a:off x="712176" y="2045331"/>
            <a:ext cx="4967407" cy="42581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2507796-1322-4CE3-A6F4-1C4168F5E3B6}"/>
              </a:ext>
            </a:extLst>
          </p:cNvPr>
          <p:cNvSpPr/>
          <p:nvPr/>
        </p:nvSpPr>
        <p:spPr>
          <a:xfrm>
            <a:off x="1319521" y="1716383"/>
            <a:ext cx="1681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PCA, </a:t>
            </a:r>
            <a:r>
              <a:rPr lang="en-US" altLang="ko-KR" sz="1600" dirty="0" err="1"/>
              <a:t>n_comp</a:t>
            </a:r>
            <a:r>
              <a:rPr lang="en-US" altLang="ko-KR" sz="1600" dirty="0"/>
              <a:t>=2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C690773-F3C9-4A3B-B81A-5DC2DC466AF3}"/>
              </a:ext>
            </a:extLst>
          </p:cNvPr>
          <p:cNvSpPr/>
          <p:nvPr/>
        </p:nvSpPr>
        <p:spPr>
          <a:xfrm>
            <a:off x="6554757" y="1727664"/>
            <a:ext cx="1675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LDA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n_comp</a:t>
            </a:r>
            <a:r>
              <a:rPr lang="en-US" altLang="ko-KR" sz="1600" dirty="0"/>
              <a:t>=2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16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12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Domain Knowledge</a:t>
            </a:r>
            <a:endParaRPr kumimoji="1" lang="ko-KR" altLang="en-US" sz="2400" b="1" dirty="0"/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xmlns="" id="{77EE2C96-708E-4672-9787-DEF39A79ECB1}"/>
              </a:ext>
            </a:extLst>
          </p:cNvPr>
          <p:cNvSpPr/>
          <p:nvPr/>
        </p:nvSpPr>
        <p:spPr>
          <a:xfrm>
            <a:off x="2538048" y="3290309"/>
            <a:ext cx="4525108" cy="6310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Distribution Probability</a:t>
            </a:r>
            <a:endParaRPr kumimoji="1" lang="ko-KR" altLang="en-US" sz="2000" b="1" dirty="0"/>
          </a:p>
        </p:txBody>
      </p:sp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xmlns="" id="{EC79DA4D-A956-45D3-91B7-D2C651B631A1}"/>
              </a:ext>
            </a:extLst>
          </p:cNvPr>
          <p:cNvSpPr/>
          <p:nvPr/>
        </p:nvSpPr>
        <p:spPr>
          <a:xfrm>
            <a:off x="4085492" y="4598248"/>
            <a:ext cx="4525108" cy="6310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Random Feature Creation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938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13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Domain Knowledge</a:t>
            </a:r>
            <a:endParaRPr kumimoji="1"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B88443-45DD-4CD8-8604-C3156165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01" y="3602292"/>
            <a:ext cx="2341685" cy="2822428"/>
          </a:xfrm>
          <a:prstGeom prst="rect">
            <a:avLst/>
          </a:prstGeom>
        </p:spPr>
      </p:pic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xmlns="" id="{DCECA378-F176-471D-B69A-441C33568C4C}"/>
              </a:ext>
            </a:extLst>
          </p:cNvPr>
          <p:cNvSpPr/>
          <p:nvPr/>
        </p:nvSpPr>
        <p:spPr>
          <a:xfrm>
            <a:off x="1095100" y="2765869"/>
            <a:ext cx="4285789" cy="6310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Feature ‘Aspect’</a:t>
            </a:r>
            <a:endParaRPr kumimoji="1" lang="ko-KR" altLang="en-US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8826934-4A49-45ED-BA36-69ACD376BC2F}"/>
              </a:ext>
            </a:extLst>
          </p:cNvPr>
          <p:cNvSpPr/>
          <p:nvPr/>
        </p:nvSpPr>
        <p:spPr>
          <a:xfrm>
            <a:off x="5548103" y="2868170"/>
            <a:ext cx="5054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Helvetica Neue"/>
              </a:rPr>
              <a:t>The compass direction that the slope faces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3CB776-97E5-41A0-B458-02A1540B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456" y="3644363"/>
            <a:ext cx="2791215" cy="282242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82972876-9F0F-4640-B6E4-BE5DCD2A7136}"/>
              </a:ext>
            </a:extLst>
          </p:cNvPr>
          <p:cNvSpPr/>
          <p:nvPr/>
        </p:nvSpPr>
        <p:spPr>
          <a:xfrm>
            <a:off x="7630605" y="4308231"/>
            <a:ext cx="861646" cy="14946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F53F611D-DD7D-45D5-90CD-93D4A13F4120}"/>
              </a:ext>
            </a:extLst>
          </p:cNvPr>
          <p:cNvSpPr/>
          <p:nvPr/>
        </p:nvSpPr>
        <p:spPr>
          <a:xfrm>
            <a:off x="9005185" y="4354161"/>
            <a:ext cx="129715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Helvetica Neue"/>
              </a:rPr>
              <a:t>Ordinal</a:t>
            </a:r>
          </a:p>
          <a:p>
            <a:r>
              <a:rPr lang="en-US" altLang="ko-KR" sz="2000" b="1" dirty="0">
                <a:solidFill>
                  <a:srgbClr val="000000"/>
                </a:solidFill>
                <a:latin typeface="Helvetica Neue"/>
              </a:rPr>
              <a:t>Category</a:t>
            </a:r>
          </a:p>
          <a:p>
            <a:r>
              <a:rPr lang="en-US" altLang="ko-KR" sz="2000" b="1" dirty="0">
                <a:solidFill>
                  <a:srgbClr val="000000"/>
                </a:solidFill>
                <a:latin typeface="Helvetica Neue"/>
              </a:rPr>
              <a:t>Features</a:t>
            </a:r>
          </a:p>
          <a:p>
            <a:endParaRPr lang="en-US" altLang="ko-KR" sz="2000" b="1" dirty="0">
              <a:solidFill>
                <a:srgbClr val="000000"/>
              </a:solidFill>
              <a:latin typeface="Helvetica Neue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Helvetica Neue"/>
              </a:rPr>
              <a:t>X 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638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14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Distribution Probability</a:t>
            </a:r>
            <a:endParaRPr kumimoji="1"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E53B65C-1CA4-4934-BFCF-AB74D3D5E6AC}"/>
              </a:ext>
            </a:extLst>
          </p:cNvPr>
          <p:cNvSpPr/>
          <p:nvPr/>
        </p:nvSpPr>
        <p:spPr>
          <a:xfrm>
            <a:off x="1106785" y="2723124"/>
            <a:ext cx="9854301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1400" dirty="0"/>
              <a:t>각 </a:t>
            </a:r>
            <a:r>
              <a:rPr lang="en-US" altLang="ko-KR" sz="1400" dirty="0" err="1"/>
              <a:t>Cover_Type</a:t>
            </a:r>
            <a:r>
              <a:rPr lang="ko-KR" altLang="en-US" sz="1400" dirty="0"/>
              <a:t>에 대하여 형성되는 </a:t>
            </a:r>
            <a:r>
              <a:rPr lang="en-US" altLang="ko-KR" sz="1400" dirty="0"/>
              <a:t>np.log(Feature)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분포 </a:t>
            </a:r>
            <a:r>
              <a:rPr lang="en-US" altLang="ko-KR" sz="1400" dirty="0"/>
              <a:t>-&gt;</a:t>
            </a:r>
            <a:r>
              <a:rPr lang="ko-KR" altLang="en-US" sz="1400" dirty="0"/>
              <a:t> </a:t>
            </a:r>
            <a:r>
              <a:rPr lang="en-US" altLang="ko-KR" sz="1400" dirty="0"/>
              <a:t>mean,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 </a:t>
            </a:r>
            <a:r>
              <a:rPr lang="ko-KR" altLang="en-US" sz="1400" dirty="0"/>
              <a:t>계산</a:t>
            </a:r>
            <a:endParaRPr lang="en-US" altLang="ko-KR" sz="1400" dirty="0"/>
          </a:p>
          <a:p>
            <a:pPr marL="457200" indent="-457200">
              <a:buAutoNum type="arabicPeriod"/>
            </a:pPr>
            <a:r>
              <a:rPr lang="en-US" altLang="ko-KR" sz="1400" dirty="0"/>
              <a:t>Log </a:t>
            </a:r>
            <a:r>
              <a:rPr lang="ko-KR" altLang="en-US" sz="1400" dirty="0"/>
              <a:t>분포를 정규분포라 가정 </a:t>
            </a:r>
            <a:r>
              <a:rPr lang="en-US" altLang="ko-KR" sz="1400" dirty="0"/>
              <a:t>-&gt;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에서 구한 값으로 </a:t>
            </a:r>
            <a:r>
              <a:rPr lang="en-US" altLang="ko-KR" sz="1400" dirty="0"/>
              <a:t>norm(mean,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) </a:t>
            </a:r>
            <a:r>
              <a:rPr lang="ko-KR" altLang="en-US" sz="1400" dirty="0"/>
              <a:t>객체 생성</a:t>
            </a:r>
            <a:endParaRPr lang="en-US" altLang="ko-KR" sz="1400" dirty="0"/>
          </a:p>
          <a:p>
            <a:pPr marL="457200" indent="-457200">
              <a:buAutoNum type="arabicPeriod"/>
            </a:pPr>
            <a:r>
              <a:rPr lang="en-US" altLang="ko-KR" sz="1400" dirty="0"/>
              <a:t>2</a:t>
            </a:r>
            <a:r>
              <a:rPr lang="ko-KR" altLang="en-US" sz="1400" dirty="0"/>
              <a:t>에서 생성한 정규분포에 각 </a:t>
            </a:r>
            <a:r>
              <a:rPr lang="en-US" altLang="ko-KR" sz="1400" dirty="0"/>
              <a:t>feature</a:t>
            </a:r>
            <a:r>
              <a:rPr lang="ko-KR" altLang="en-US" sz="1400" dirty="0"/>
              <a:t>가 속할 확률을 각각 계산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2000" b="1" dirty="0"/>
              <a:t>&gt;&gt;&gt; </a:t>
            </a:r>
            <a:r>
              <a:rPr lang="ko-KR" altLang="en-US" sz="2000" b="1" dirty="0"/>
              <a:t>분포 시각화로부터 가시적인 분포의 차이가 존재하는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에 대해서 생성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D519DF6-AD85-45B4-9445-D5804916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24" y="4440358"/>
            <a:ext cx="4436185" cy="19438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BA8F487-C77C-400F-B1CB-8677A116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22" y="4442807"/>
            <a:ext cx="4336312" cy="1945781"/>
          </a:xfrm>
          <a:prstGeom prst="rect">
            <a:avLst/>
          </a:prstGeom>
        </p:spPr>
      </p:pic>
      <p:sp>
        <p:nvSpPr>
          <p:cNvPr id="17" name="모서리가 둥근 직사각형 10">
            <a:extLst>
              <a:ext uri="{FF2B5EF4-FFF2-40B4-BE49-F238E27FC236}">
                <a16:creationId xmlns:a16="http://schemas.microsoft.com/office/drawing/2014/main" xmlns="" id="{1C2D376A-6C15-4395-AF74-5CD13C5114DF}"/>
              </a:ext>
            </a:extLst>
          </p:cNvPr>
          <p:cNvSpPr/>
          <p:nvPr/>
        </p:nvSpPr>
        <p:spPr>
          <a:xfrm>
            <a:off x="1095101" y="4107471"/>
            <a:ext cx="4525108" cy="3173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Aspect vs. </a:t>
            </a:r>
            <a:r>
              <a:rPr kumimoji="1" lang="en-US" altLang="ko-KR" sz="1600" b="1" dirty="0" err="1"/>
              <a:t>Cover_Type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err="1"/>
              <a:t>Soil_Type</a:t>
            </a:r>
            <a:endParaRPr kumimoji="1" lang="ko-KR" altLang="en-US" sz="1400" b="1" dirty="0"/>
          </a:p>
        </p:txBody>
      </p: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xmlns="" id="{65CAB356-500B-4B6E-830D-BEF1F599C335}"/>
              </a:ext>
            </a:extLst>
          </p:cNvPr>
          <p:cNvSpPr/>
          <p:nvPr/>
        </p:nvSpPr>
        <p:spPr>
          <a:xfrm>
            <a:off x="6482786" y="4100966"/>
            <a:ext cx="4525108" cy="3173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err="1"/>
              <a:t>Aspect_log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err="1"/>
              <a:t>Cover_Type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err="1"/>
              <a:t>Soil_Type</a:t>
            </a:r>
            <a:endParaRPr kumimoji="1" lang="ko-KR" altLang="en-US" sz="1400" b="1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xmlns="" id="{ABD1F61B-F094-4C2A-9E9B-8EE29C90904F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620209" y="5412297"/>
            <a:ext cx="912513" cy="34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0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15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Random Feature Creation</a:t>
            </a:r>
            <a:endParaRPr kumimoji="1"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70097E9-32CB-45AD-920A-F4E373F1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4591598"/>
            <a:ext cx="4915586" cy="1428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8186CA9-432A-4C02-A5CF-AE6D92B8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455" y="5669840"/>
            <a:ext cx="4304713" cy="400110"/>
          </a:xfrm>
          <a:prstGeom prst="rect">
            <a:avLst/>
          </a:prstGeom>
        </p:spPr>
      </p:pic>
      <p:pic>
        <p:nvPicPr>
          <p:cNvPr id="7170" name="Picture 2" descr="관련 이미지">
            <a:extLst>
              <a:ext uri="{FF2B5EF4-FFF2-40B4-BE49-F238E27FC236}">
                <a16:creationId xmlns:a16="http://schemas.microsoft.com/office/drawing/2014/main" xmlns="" id="{46851F27-4E75-4977-8048-CA962C082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423" y="4335243"/>
            <a:ext cx="3398722" cy="122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504F31F-8C58-4D27-80B0-1E8A6227F41C}"/>
              </a:ext>
            </a:extLst>
          </p:cNvPr>
          <p:cNvSpPr/>
          <p:nvPr/>
        </p:nvSpPr>
        <p:spPr>
          <a:xfrm>
            <a:off x="7078307" y="3910402"/>
            <a:ext cx="3662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수원지</a:t>
            </a:r>
            <a:r>
              <a:rPr lang="en-US" altLang="ko-KR" sz="1600" dirty="0"/>
              <a:t>(Hydrology)</a:t>
            </a:r>
            <a:r>
              <a:rPr lang="ko-KR" altLang="en-US" sz="1600" dirty="0"/>
              <a:t>에 대한 각도</a:t>
            </a:r>
            <a:r>
              <a:rPr lang="en-US" altLang="ko-KR" sz="1600" dirty="0"/>
              <a:t>(theta)</a:t>
            </a:r>
            <a:endParaRPr lang="ko-KR" altLang="en-US" sz="1600" dirty="0"/>
          </a:p>
        </p:txBody>
      </p:sp>
      <p:cxnSp>
        <p:nvCxnSpPr>
          <p:cNvPr id="15" name="직선 연결선[R] 6">
            <a:extLst>
              <a:ext uri="{FF2B5EF4-FFF2-40B4-BE49-F238E27FC236}">
                <a16:creationId xmlns:a16="http://schemas.microsoft.com/office/drawing/2014/main" xmlns="" id="{527E95EA-F7C3-40BF-AE4E-4135EFA026D5}"/>
              </a:ext>
            </a:extLst>
          </p:cNvPr>
          <p:cNvCxnSpPr>
            <a:cxnSpLocks/>
          </p:cNvCxnSpPr>
          <p:nvPr/>
        </p:nvCxnSpPr>
        <p:spPr>
          <a:xfrm>
            <a:off x="6498108" y="4022533"/>
            <a:ext cx="0" cy="210138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35A5128-AC57-4B7E-9C79-6E28A407576F}"/>
              </a:ext>
            </a:extLst>
          </p:cNvPr>
          <p:cNvSpPr/>
          <p:nvPr/>
        </p:nvSpPr>
        <p:spPr>
          <a:xfrm>
            <a:off x="1506855" y="3910402"/>
            <a:ext cx="40632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err="1"/>
              <a:t>Cover_Type</a:t>
            </a:r>
            <a:r>
              <a:rPr lang="ko-KR" altLang="en-US" sz="1600" dirty="0"/>
              <a:t>에 대해 갖는 최대</a:t>
            </a:r>
            <a:r>
              <a:rPr lang="en-US" altLang="ko-KR" sz="1600" dirty="0"/>
              <a:t>/</a:t>
            </a:r>
            <a:r>
              <a:rPr lang="ko-KR" altLang="en-US" sz="1600" dirty="0"/>
              <a:t>최소 </a:t>
            </a:r>
            <a:r>
              <a:rPr lang="en-US" altLang="ko-KR" sz="1600" dirty="0"/>
              <a:t>bound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C0CCE20-48D5-4E0E-97DB-C9CE8FE0ABD0}"/>
              </a:ext>
            </a:extLst>
          </p:cNvPr>
          <p:cNvSpPr/>
          <p:nvPr/>
        </p:nvSpPr>
        <p:spPr>
          <a:xfrm>
            <a:off x="1093340" y="2821315"/>
            <a:ext cx="868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/>
              <a:t>동일 종류</a:t>
            </a:r>
            <a:r>
              <a:rPr lang="en-US" altLang="ko-KR" sz="1600" dirty="0"/>
              <a:t>(ex. Horizontal dist.) </a:t>
            </a:r>
            <a:r>
              <a:rPr lang="ko-KR" altLang="en-US" sz="1600" dirty="0"/>
              <a:t>또는 관련성 있는 </a:t>
            </a:r>
            <a:r>
              <a:rPr lang="en-US" altLang="ko-KR" sz="1600" dirty="0"/>
              <a:t>feature </a:t>
            </a:r>
            <a:r>
              <a:rPr lang="ko-KR" altLang="en-US" sz="1600" dirty="0"/>
              <a:t>조합의 </a:t>
            </a:r>
            <a:r>
              <a:rPr lang="en-US" altLang="ko-KR" sz="1600" b="1" dirty="0"/>
              <a:t>+, -, *, /, **2, **3, abs()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b="1" dirty="0"/>
              <a:t>Deep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learning</a:t>
            </a:r>
            <a:r>
              <a:rPr lang="ko-KR" altLang="en-US" sz="1600" b="1" dirty="0"/>
              <a:t>의 접근법을 모방</a:t>
            </a:r>
            <a:r>
              <a:rPr lang="ko-KR" altLang="en-US" sz="1600" dirty="0"/>
              <a:t>한 방식</a:t>
            </a:r>
          </a:p>
        </p:txBody>
      </p:sp>
    </p:spTree>
    <p:extLst>
      <p:ext uri="{BB962C8B-B14F-4D97-AF65-F5344CB8AC3E}">
        <p14:creationId xmlns:p14="http://schemas.microsoft.com/office/powerpoint/2010/main" val="35602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16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Result</a:t>
            </a:r>
            <a:endParaRPr kumimoji="1" lang="ko-KR" altLang="en-US" sz="2000" b="1" dirty="0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xmlns="" id="{3201412D-9840-4C77-9768-662A1215F103}"/>
              </a:ext>
            </a:extLst>
          </p:cNvPr>
          <p:cNvSpPr/>
          <p:nvPr/>
        </p:nvSpPr>
        <p:spPr>
          <a:xfrm rot="16200000">
            <a:off x="2013727" y="3947460"/>
            <a:ext cx="2034858" cy="23695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1" name="모서리가 둥근 직사각형 5">
            <a:extLst>
              <a:ext uri="{FF2B5EF4-FFF2-40B4-BE49-F238E27FC236}">
                <a16:creationId xmlns:a16="http://schemas.microsoft.com/office/drawing/2014/main" xmlns="" id="{068791F4-8B30-49FF-B373-B4058336A87C}"/>
              </a:ext>
            </a:extLst>
          </p:cNvPr>
          <p:cNvSpPr/>
          <p:nvPr/>
        </p:nvSpPr>
        <p:spPr>
          <a:xfrm rot="16200000">
            <a:off x="6712381" y="1854065"/>
            <a:ext cx="2034858" cy="65563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50E0130C-1E10-42C2-91CB-27D19C2A5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7992" y="4723883"/>
            <a:ext cx="2538104" cy="1110106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chemeClr val="bg1"/>
                </a:solidFill>
              </a:rPr>
              <a:t>Training set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chemeClr val="bg1"/>
                </a:solidFill>
              </a:rPr>
              <a:t>(15,000 x 306)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xmlns="" id="{1C743244-D210-4BBE-A9F6-B7D1E849F937}"/>
              </a:ext>
            </a:extLst>
          </p:cNvPr>
          <p:cNvSpPr txBox="1">
            <a:spLocks/>
          </p:cNvSpPr>
          <p:nvPr/>
        </p:nvSpPr>
        <p:spPr>
          <a:xfrm>
            <a:off x="6460757" y="4659828"/>
            <a:ext cx="2538104" cy="11101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b="1" dirty="0">
                <a:solidFill>
                  <a:schemeClr val="bg1"/>
                </a:solidFill>
              </a:rPr>
              <a:t>Test set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b="1" dirty="0">
                <a:solidFill>
                  <a:schemeClr val="bg1"/>
                </a:solidFill>
              </a:rPr>
              <a:t>(560,000 x 306)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17D0C52-D9E4-4EB7-B63D-70DB3DB47198}"/>
              </a:ext>
            </a:extLst>
          </p:cNvPr>
          <p:cNvSpPr/>
          <p:nvPr/>
        </p:nvSpPr>
        <p:spPr>
          <a:xfrm>
            <a:off x="1093340" y="2821315"/>
            <a:ext cx="7014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최초 </a:t>
            </a:r>
            <a:r>
              <a:rPr lang="en-US" altLang="ko-KR" sz="2000" b="1" dirty="0"/>
              <a:t>54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columns -&gt; 306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columns</a:t>
            </a:r>
            <a:r>
              <a:rPr lang="ko-KR" altLang="en-US" sz="2000" dirty="0"/>
              <a:t> </a:t>
            </a:r>
            <a:r>
              <a:rPr lang="en-US" altLang="ko-KR" sz="2000" dirty="0"/>
              <a:t>(target feature </a:t>
            </a:r>
            <a:r>
              <a:rPr lang="ko-KR" altLang="en-US" sz="2000" dirty="0"/>
              <a:t>제외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Scale</a:t>
            </a:r>
            <a:r>
              <a:rPr lang="en-US" altLang="ko-KR" sz="2000" dirty="0"/>
              <a:t>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sklearn.preprocessing.</a:t>
            </a:r>
            <a:r>
              <a:rPr lang="en-US" altLang="ko-KR" sz="1600" b="1" dirty="0" err="1"/>
              <a:t>StandardScaler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9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3. Feature Engineering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17</a:t>
            </a:fld>
            <a:endParaRPr kumimoji="1" lang="ko-KR" altLang="en-US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33B4E616-D95D-4DEB-AA67-F1A0A55E709A}"/>
              </a:ext>
            </a:extLst>
          </p:cNvPr>
          <p:cNvSpPr/>
          <p:nvPr/>
        </p:nvSpPr>
        <p:spPr>
          <a:xfrm>
            <a:off x="1095101" y="1982370"/>
            <a:ext cx="4285789" cy="6310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Result</a:t>
            </a:r>
            <a:endParaRPr kumimoji="1" lang="ko-KR" altLang="en-US" sz="2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11F8B5-FD42-4691-AA54-48D57A1C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98" y="3502984"/>
            <a:ext cx="3366500" cy="26993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561B730-1F99-4AE2-BF17-8712062F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98" y="3502984"/>
            <a:ext cx="3488508" cy="2749221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50E0130C-1E10-42C2-91CB-27D19C2A5659}"/>
              </a:ext>
            </a:extLst>
          </p:cNvPr>
          <p:cNvSpPr txBox="1">
            <a:spLocks/>
          </p:cNvSpPr>
          <p:nvPr/>
        </p:nvSpPr>
        <p:spPr>
          <a:xfrm>
            <a:off x="2255113" y="2868902"/>
            <a:ext cx="2538104" cy="1110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b="1" dirty="0" smtClean="0"/>
              <a:t>Training set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b="1" dirty="0" smtClean="0"/>
              <a:t>(15,000 x 54)</a:t>
            </a:r>
            <a:endParaRPr kumimoji="1" lang="en-US" altLang="ko-KR" sz="1400" b="1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xmlns="" id="{50E0130C-1E10-42C2-91CB-27D19C2A5659}"/>
              </a:ext>
            </a:extLst>
          </p:cNvPr>
          <p:cNvSpPr txBox="1">
            <a:spLocks/>
          </p:cNvSpPr>
          <p:nvPr/>
        </p:nvSpPr>
        <p:spPr>
          <a:xfrm>
            <a:off x="6743648" y="2900534"/>
            <a:ext cx="2538104" cy="1110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b="1" dirty="0" smtClean="0"/>
              <a:t>Training set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b="1" dirty="0" smtClean="0"/>
              <a:t>(15,000 x 306)</a:t>
            </a:r>
            <a:endParaRPr kumimoji="1"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13012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7C77A3C9-6A5C-488D-9A0B-46F522A47198}"/>
              </a:ext>
            </a:extLst>
          </p:cNvPr>
          <p:cNvSpPr/>
          <p:nvPr/>
        </p:nvSpPr>
        <p:spPr>
          <a:xfrm>
            <a:off x="493429" y="4633502"/>
            <a:ext cx="11193881" cy="16735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4. Feature Selection/ Modeling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18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xmlns="" id="{B0C4274D-971B-4D72-8873-F1FB8C2283A2}"/>
              </a:ext>
            </a:extLst>
          </p:cNvPr>
          <p:cNvSpPr/>
          <p:nvPr/>
        </p:nvSpPr>
        <p:spPr>
          <a:xfrm>
            <a:off x="597099" y="2295514"/>
            <a:ext cx="2947627" cy="6310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RandomForest</a:t>
            </a:r>
            <a:endParaRPr kumimoji="1" lang="ko-KR" altLang="en-US" sz="2400" b="1" dirty="0"/>
          </a:p>
        </p:txBody>
      </p:sp>
      <p:sp>
        <p:nvSpPr>
          <p:cNvPr id="9" name="모서리가 둥근 직사각형 10">
            <a:extLst>
              <a:ext uri="{FF2B5EF4-FFF2-40B4-BE49-F238E27FC236}">
                <a16:creationId xmlns:a16="http://schemas.microsoft.com/office/drawing/2014/main" xmlns="" id="{7AAE84F5-22E0-44EB-BCEF-4DF0BDE9E3D7}"/>
              </a:ext>
            </a:extLst>
          </p:cNvPr>
          <p:cNvSpPr/>
          <p:nvPr/>
        </p:nvSpPr>
        <p:spPr>
          <a:xfrm>
            <a:off x="4451964" y="2295514"/>
            <a:ext cx="3112222" cy="6310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ExtraTrees</a:t>
            </a:r>
            <a:endParaRPr kumimoji="1" lang="ko-KR" altLang="en-US" sz="2000" b="1" dirty="0"/>
          </a:p>
        </p:txBody>
      </p:sp>
      <p:sp>
        <p:nvSpPr>
          <p:cNvPr id="10" name="모서리가 둥근 직사각형 10">
            <a:extLst>
              <a:ext uri="{FF2B5EF4-FFF2-40B4-BE49-F238E27FC236}">
                <a16:creationId xmlns:a16="http://schemas.microsoft.com/office/drawing/2014/main" xmlns="" id="{783B5AAC-41F1-4B05-A51B-43C51491AC29}"/>
              </a:ext>
            </a:extLst>
          </p:cNvPr>
          <p:cNvSpPr/>
          <p:nvPr/>
        </p:nvSpPr>
        <p:spPr>
          <a:xfrm>
            <a:off x="8440147" y="2295513"/>
            <a:ext cx="3010093" cy="6310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XGBoost</a:t>
            </a:r>
            <a:endParaRPr kumimoji="1" lang="ko-KR" altLang="en-US" sz="2000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A93A4A1C-3007-4AA3-9587-14075C888302}"/>
              </a:ext>
            </a:extLst>
          </p:cNvPr>
          <p:cNvSpPr/>
          <p:nvPr/>
        </p:nvSpPr>
        <p:spPr>
          <a:xfrm>
            <a:off x="597099" y="3482094"/>
            <a:ext cx="10853141" cy="6310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Recursive Feature Elimination </a:t>
            </a:r>
            <a:r>
              <a:rPr lang="en-US" altLang="ko-KR" dirty="0"/>
              <a:t>(</a:t>
            </a:r>
            <a:r>
              <a:rPr lang="en-US" altLang="ko-KR" dirty="0" err="1"/>
              <a:t>sklearn.feature_selection.RFE</a:t>
            </a:r>
            <a:r>
              <a:rPr lang="en-US" altLang="ko-KR" dirty="0"/>
              <a:t>)</a:t>
            </a:r>
            <a:endParaRPr lang="ko-KR" altLang="en-US" sz="28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E3215C51-DB83-4D80-9B54-40CA584F92A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070913" y="2926613"/>
            <a:ext cx="0" cy="54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7159EB6-13B8-4B5D-A615-1FC330E88A8B}"/>
              </a:ext>
            </a:extLst>
          </p:cNvPr>
          <p:cNvCxnSpPr>
            <a:cxnSpLocks/>
          </p:cNvCxnSpPr>
          <p:nvPr/>
        </p:nvCxnSpPr>
        <p:spPr>
          <a:xfrm>
            <a:off x="5834566" y="2915115"/>
            <a:ext cx="0" cy="55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FA6A6726-149D-4B2E-A6BF-DCE18A5C1480}"/>
              </a:ext>
            </a:extLst>
          </p:cNvPr>
          <p:cNvCxnSpPr>
            <a:cxnSpLocks/>
          </p:cNvCxnSpPr>
          <p:nvPr/>
        </p:nvCxnSpPr>
        <p:spPr>
          <a:xfrm>
            <a:off x="9996258" y="2915114"/>
            <a:ext cx="0" cy="55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33FEB0A-73B8-4EC2-A091-9705669B359D}"/>
              </a:ext>
            </a:extLst>
          </p:cNvPr>
          <p:cNvCxnSpPr>
            <a:cxnSpLocks/>
          </p:cNvCxnSpPr>
          <p:nvPr/>
        </p:nvCxnSpPr>
        <p:spPr>
          <a:xfrm>
            <a:off x="2070913" y="4113192"/>
            <a:ext cx="0" cy="55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0D75444A-48EE-4FC2-BB19-A479DB330929}"/>
              </a:ext>
            </a:extLst>
          </p:cNvPr>
          <p:cNvCxnSpPr>
            <a:cxnSpLocks/>
          </p:cNvCxnSpPr>
          <p:nvPr/>
        </p:nvCxnSpPr>
        <p:spPr>
          <a:xfrm>
            <a:off x="5840426" y="4113191"/>
            <a:ext cx="0" cy="55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C0D1707A-006F-4ABF-8D7C-66CEA64E57BB}"/>
              </a:ext>
            </a:extLst>
          </p:cNvPr>
          <p:cNvCxnSpPr>
            <a:cxnSpLocks/>
          </p:cNvCxnSpPr>
          <p:nvPr/>
        </p:nvCxnSpPr>
        <p:spPr>
          <a:xfrm>
            <a:off x="10013842" y="4113192"/>
            <a:ext cx="0" cy="55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xmlns="" id="{CF711B43-995C-4196-A4EB-4AB59C4D9510}"/>
              </a:ext>
            </a:extLst>
          </p:cNvPr>
          <p:cNvSpPr/>
          <p:nvPr/>
        </p:nvSpPr>
        <p:spPr>
          <a:xfrm>
            <a:off x="750275" y="4754532"/>
            <a:ext cx="2720864" cy="6310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rf_rfe_top100</a:t>
            </a:r>
            <a:endParaRPr kumimoji="1" lang="ko-KR" altLang="en-US" sz="2400" b="1" dirty="0"/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xmlns="" id="{3E085876-C073-486B-BFA7-704497929DD1}"/>
              </a:ext>
            </a:extLst>
          </p:cNvPr>
          <p:cNvSpPr/>
          <p:nvPr/>
        </p:nvSpPr>
        <p:spPr>
          <a:xfrm>
            <a:off x="750275" y="5538031"/>
            <a:ext cx="2720864" cy="6310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rf_rfe_top50</a:t>
            </a:r>
            <a:endParaRPr kumimoji="1" lang="ko-KR" altLang="en-US" sz="2400" b="1" dirty="0"/>
          </a:p>
        </p:txBody>
      </p:sp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xmlns="" id="{87602469-524E-4038-B462-C66A81D0C7FB}"/>
              </a:ext>
            </a:extLst>
          </p:cNvPr>
          <p:cNvSpPr/>
          <p:nvPr/>
        </p:nvSpPr>
        <p:spPr>
          <a:xfrm>
            <a:off x="4568294" y="4754531"/>
            <a:ext cx="2872797" cy="63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et_rfe_top100</a:t>
            </a:r>
            <a:endParaRPr kumimoji="1" lang="ko-KR" altLang="en-US" sz="2000" b="1" dirty="0"/>
          </a:p>
        </p:txBody>
      </p:sp>
      <p:sp>
        <p:nvSpPr>
          <p:cNvPr id="26" name="모서리가 둥근 직사각형 10">
            <a:extLst>
              <a:ext uri="{FF2B5EF4-FFF2-40B4-BE49-F238E27FC236}">
                <a16:creationId xmlns:a16="http://schemas.microsoft.com/office/drawing/2014/main" xmlns="" id="{3B1B5CFC-A2AE-4619-A8E5-24B6AEF76DFF}"/>
              </a:ext>
            </a:extLst>
          </p:cNvPr>
          <p:cNvSpPr/>
          <p:nvPr/>
        </p:nvSpPr>
        <p:spPr>
          <a:xfrm>
            <a:off x="4568293" y="5538502"/>
            <a:ext cx="2872797" cy="63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et_rfe_top50</a:t>
            </a:r>
            <a:endParaRPr kumimoji="1" lang="ko-KR" altLang="en-US" sz="2000" b="1" dirty="0"/>
          </a:p>
        </p:txBody>
      </p:sp>
      <p:sp>
        <p:nvSpPr>
          <p:cNvPr id="27" name="모서리가 둥근 직사각형 10">
            <a:extLst>
              <a:ext uri="{FF2B5EF4-FFF2-40B4-BE49-F238E27FC236}">
                <a16:creationId xmlns:a16="http://schemas.microsoft.com/office/drawing/2014/main" xmlns="" id="{3AB36F10-8F5C-4334-B425-E91B8DC51A4A}"/>
              </a:ext>
            </a:extLst>
          </p:cNvPr>
          <p:cNvSpPr/>
          <p:nvPr/>
        </p:nvSpPr>
        <p:spPr>
          <a:xfrm>
            <a:off x="8522675" y="4754532"/>
            <a:ext cx="2872797" cy="6310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xgb_rfe_top100</a:t>
            </a:r>
            <a:endParaRPr kumimoji="1" lang="ko-KR" altLang="en-US" sz="2000" b="1" dirty="0"/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xmlns="" id="{3D82CE1A-3BF2-4ED1-9C4F-7BE620EBA647}"/>
              </a:ext>
            </a:extLst>
          </p:cNvPr>
          <p:cNvSpPr/>
          <p:nvPr/>
        </p:nvSpPr>
        <p:spPr>
          <a:xfrm>
            <a:off x="8523305" y="5538030"/>
            <a:ext cx="2872797" cy="6310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xgb_rfe_top50</a:t>
            </a:r>
            <a:endParaRPr kumimoji="1" lang="ko-KR" altLang="en-US" sz="2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0AE55D5-BA19-4A70-96BD-DC9969187B4F}"/>
              </a:ext>
            </a:extLst>
          </p:cNvPr>
          <p:cNvSpPr/>
          <p:nvPr/>
        </p:nvSpPr>
        <p:spPr>
          <a:xfrm>
            <a:off x="1120172" y="1343605"/>
            <a:ext cx="42144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Start from </a:t>
            </a:r>
            <a:r>
              <a:rPr lang="en-US" altLang="ko-KR" sz="2000" b="1" dirty="0"/>
              <a:t>306</a:t>
            </a:r>
            <a:r>
              <a:rPr lang="en-US" altLang="ko-KR" sz="2000" dirty="0"/>
              <a:t> feature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6</a:t>
            </a:r>
            <a:r>
              <a:rPr lang="ko-KR" altLang="en-US" sz="2000" dirty="0"/>
              <a:t>개</a:t>
            </a:r>
            <a:r>
              <a:rPr lang="en-US" altLang="ko-KR" sz="2000" dirty="0"/>
              <a:t> feature set</a:t>
            </a:r>
            <a:r>
              <a:rPr lang="ko-KR" altLang="en-US" sz="2000" dirty="0"/>
              <a:t>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차 </a:t>
            </a:r>
            <a:r>
              <a:rPr lang="en-US" altLang="ko-KR" sz="2000" dirty="0"/>
              <a:t>selecting</a:t>
            </a:r>
          </a:p>
        </p:txBody>
      </p:sp>
    </p:spTree>
    <p:extLst>
      <p:ext uri="{BB962C8B-B14F-4D97-AF65-F5344CB8AC3E}">
        <p14:creationId xmlns:p14="http://schemas.microsoft.com/office/powerpoint/2010/main" val="13894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4. Feature Selection/ Modeling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19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F324B410-4338-4A3D-9133-1B06AEE4BF2B}"/>
              </a:ext>
            </a:extLst>
          </p:cNvPr>
          <p:cNvSpPr/>
          <p:nvPr/>
        </p:nvSpPr>
        <p:spPr>
          <a:xfrm>
            <a:off x="945693" y="4768776"/>
            <a:ext cx="2455209" cy="6310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RandomForest</a:t>
            </a:r>
            <a:endParaRPr kumimoji="1" lang="ko-KR" altLang="en-US" sz="2400" b="1" dirty="0"/>
          </a:p>
        </p:txBody>
      </p:sp>
      <p:sp>
        <p:nvSpPr>
          <p:cNvPr id="29" name="모서리가 둥근 직사각형 10">
            <a:extLst>
              <a:ext uri="{FF2B5EF4-FFF2-40B4-BE49-F238E27FC236}">
                <a16:creationId xmlns:a16="http://schemas.microsoft.com/office/drawing/2014/main" xmlns="" id="{D26977D8-3952-450D-9ED9-DB3B277DE268}"/>
              </a:ext>
            </a:extLst>
          </p:cNvPr>
          <p:cNvSpPr/>
          <p:nvPr/>
        </p:nvSpPr>
        <p:spPr>
          <a:xfrm>
            <a:off x="3500847" y="4768776"/>
            <a:ext cx="2592308" cy="63109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ExtraTrees</a:t>
            </a:r>
            <a:endParaRPr kumimoji="1" lang="ko-KR" altLang="en-US" sz="2000" b="1" dirty="0"/>
          </a:p>
        </p:txBody>
      </p:sp>
      <p:sp>
        <p:nvSpPr>
          <p:cNvPr id="30" name="모서리가 둥근 직사각형 10">
            <a:extLst>
              <a:ext uri="{FF2B5EF4-FFF2-40B4-BE49-F238E27FC236}">
                <a16:creationId xmlns:a16="http://schemas.microsoft.com/office/drawing/2014/main" xmlns="" id="{79B434B9-D3C4-477F-BDCB-B8A0EFBD073D}"/>
              </a:ext>
            </a:extLst>
          </p:cNvPr>
          <p:cNvSpPr/>
          <p:nvPr/>
        </p:nvSpPr>
        <p:spPr>
          <a:xfrm>
            <a:off x="6193100" y="4768775"/>
            <a:ext cx="2507240" cy="6310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err="1"/>
              <a:t>XGBoost</a:t>
            </a:r>
            <a:endParaRPr kumimoji="1" lang="ko-KR" altLang="en-US" sz="2000" b="1" dirty="0"/>
          </a:p>
        </p:txBody>
      </p:sp>
      <p:sp>
        <p:nvSpPr>
          <p:cNvPr id="31" name="모서리가 둥근 직사각형 10">
            <a:extLst>
              <a:ext uri="{FF2B5EF4-FFF2-40B4-BE49-F238E27FC236}">
                <a16:creationId xmlns:a16="http://schemas.microsoft.com/office/drawing/2014/main" xmlns="" id="{4414A296-8CE2-4B56-9BCE-7EC05FB61972}"/>
              </a:ext>
            </a:extLst>
          </p:cNvPr>
          <p:cNvSpPr/>
          <p:nvPr/>
        </p:nvSpPr>
        <p:spPr>
          <a:xfrm>
            <a:off x="8800285" y="4770978"/>
            <a:ext cx="2507240" cy="63109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SVM</a:t>
            </a:r>
            <a:endParaRPr kumimoji="1" lang="ko-KR" altLang="en-US" sz="2000" b="1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94DE9AEC-7401-4538-B019-02F97678A3FA}"/>
              </a:ext>
            </a:extLst>
          </p:cNvPr>
          <p:cNvSpPr/>
          <p:nvPr/>
        </p:nvSpPr>
        <p:spPr>
          <a:xfrm>
            <a:off x="499059" y="1800930"/>
            <a:ext cx="11193881" cy="16735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0">
            <a:extLst>
              <a:ext uri="{FF2B5EF4-FFF2-40B4-BE49-F238E27FC236}">
                <a16:creationId xmlns:a16="http://schemas.microsoft.com/office/drawing/2014/main" xmlns="" id="{0C3F0402-A0C9-46A4-AEA2-E91AE09E881E}"/>
              </a:ext>
            </a:extLst>
          </p:cNvPr>
          <p:cNvSpPr/>
          <p:nvPr/>
        </p:nvSpPr>
        <p:spPr>
          <a:xfrm>
            <a:off x="755905" y="1921960"/>
            <a:ext cx="2720864" cy="6310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rf_rfe_top100</a:t>
            </a:r>
            <a:endParaRPr kumimoji="1" lang="ko-KR" altLang="en-US" sz="2400" b="1" dirty="0"/>
          </a:p>
        </p:txBody>
      </p: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xmlns="" id="{AC6A60A3-22EF-4B70-AA2D-BECCFE6C4F99}"/>
              </a:ext>
            </a:extLst>
          </p:cNvPr>
          <p:cNvSpPr/>
          <p:nvPr/>
        </p:nvSpPr>
        <p:spPr>
          <a:xfrm>
            <a:off x="755905" y="2705459"/>
            <a:ext cx="2720864" cy="63109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rf_rfe_top50</a:t>
            </a:r>
            <a:endParaRPr kumimoji="1" lang="ko-KR" altLang="en-US" sz="2400" b="1" dirty="0"/>
          </a:p>
        </p:txBody>
      </p:sp>
      <p:sp>
        <p:nvSpPr>
          <p:cNvPr id="35" name="모서리가 둥근 직사각형 10">
            <a:extLst>
              <a:ext uri="{FF2B5EF4-FFF2-40B4-BE49-F238E27FC236}">
                <a16:creationId xmlns:a16="http://schemas.microsoft.com/office/drawing/2014/main" xmlns="" id="{319CC799-A215-409E-BA16-E6EF4AEB54F6}"/>
              </a:ext>
            </a:extLst>
          </p:cNvPr>
          <p:cNvSpPr/>
          <p:nvPr/>
        </p:nvSpPr>
        <p:spPr>
          <a:xfrm>
            <a:off x="4573924" y="1921959"/>
            <a:ext cx="2872797" cy="63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et_rfe_top100</a:t>
            </a:r>
            <a:endParaRPr kumimoji="1" lang="ko-KR" altLang="en-US" sz="2000" b="1" dirty="0"/>
          </a:p>
        </p:txBody>
      </p:sp>
      <p:sp>
        <p:nvSpPr>
          <p:cNvPr id="36" name="모서리가 둥근 직사각형 10">
            <a:extLst>
              <a:ext uri="{FF2B5EF4-FFF2-40B4-BE49-F238E27FC236}">
                <a16:creationId xmlns:a16="http://schemas.microsoft.com/office/drawing/2014/main" xmlns="" id="{74EDBC5B-E6DC-4930-A214-99A5046D4AFF}"/>
              </a:ext>
            </a:extLst>
          </p:cNvPr>
          <p:cNvSpPr/>
          <p:nvPr/>
        </p:nvSpPr>
        <p:spPr>
          <a:xfrm>
            <a:off x="4573923" y="2705930"/>
            <a:ext cx="2872797" cy="6310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et_rfe_top50</a:t>
            </a:r>
            <a:endParaRPr kumimoji="1" lang="ko-KR" altLang="en-US" sz="2000" b="1" dirty="0"/>
          </a:p>
        </p:txBody>
      </p:sp>
      <p:sp>
        <p:nvSpPr>
          <p:cNvPr id="37" name="모서리가 둥근 직사각형 10">
            <a:extLst>
              <a:ext uri="{FF2B5EF4-FFF2-40B4-BE49-F238E27FC236}">
                <a16:creationId xmlns:a16="http://schemas.microsoft.com/office/drawing/2014/main" xmlns="" id="{6C5B4A17-B181-48CC-9B63-98DE9F308F03}"/>
              </a:ext>
            </a:extLst>
          </p:cNvPr>
          <p:cNvSpPr/>
          <p:nvPr/>
        </p:nvSpPr>
        <p:spPr>
          <a:xfrm>
            <a:off x="8528305" y="1921960"/>
            <a:ext cx="2872797" cy="6310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xgb_rfe_top100</a:t>
            </a:r>
            <a:endParaRPr kumimoji="1" lang="ko-KR" altLang="en-US" sz="2000" b="1" dirty="0"/>
          </a:p>
        </p:txBody>
      </p:sp>
      <p:sp>
        <p:nvSpPr>
          <p:cNvPr id="38" name="모서리가 둥근 직사각형 10">
            <a:extLst>
              <a:ext uri="{FF2B5EF4-FFF2-40B4-BE49-F238E27FC236}">
                <a16:creationId xmlns:a16="http://schemas.microsoft.com/office/drawing/2014/main" xmlns="" id="{AD08846E-BC2F-4F10-9E4E-1E930E03F1AE}"/>
              </a:ext>
            </a:extLst>
          </p:cNvPr>
          <p:cNvSpPr/>
          <p:nvPr/>
        </p:nvSpPr>
        <p:spPr>
          <a:xfrm>
            <a:off x="8528935" y="2705458"/>
            <a:ext cx="2872797" cy="6310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/>
              <a:t>xgb_rfe_top50</a:t>
            </a:r>
            <a:endParaRPr kumimoji="1" lang="ko-KR" altLang="en-US" sz="2000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338228B-57AB-4628-8121-38EC9817548A}"/>
              </a:ext>
            </a:extLst>
          </p:cNvPr>
          <p:cNvSpPr/>
          <p:nvPr/>
        </p:nvSpPr>
        <p:spPr>
          <a:xfrm>
            <a:off x="5147766" y="3742956"/>
            <a:ext cx="2082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/>
              <a:t>Modeling</a:t>
            </a:r>
            <a:r>
              <a:rPr lang="en-US" altLang="ko-KR" sz="2000" dirty="0"/>
              <a:t> </a:t>
            </a:r>
          </a:p>
          <a:p>
            <a:pPr algn="ctr"/>
            <a:r>
              <a:rPr lang="en-US" altLang="ko-KR" sz="2000" dirty="0"/>
              <a:t>(default </a:t>
            </a:r>
            <a:r>
              <a:rPr lang="en-US" altLang="ko-KR" sz="2000" dirty="0" err="1"/>
              <a:t>params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41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b="1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20777"/>
            <a:ext cx="10515600" cy="34459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Overview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EDA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Feature Selection/ Modeling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Hyperparameter Optimization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Further Experiments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2400" b="1" dirty="0"/>
              <a:t>Summary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98F9D00-EBF9-4A1C-93E9-AD5BB524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833"/>
          <a:stretch/>
        </p:blipFill>
        <p:spPr>
          <a:xfrm>
            <a:off x="7718961" y="0"/>
            <a:ext cx="4473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37CB8441-9514-43E3-9DA6-E1B14D02D1AF}"/>
              </a:ext>
            </a:extLst>
          </p:cNvPr>
          <p:cNvSpPr/>
          <p:nvPr/>
        </p:nvSpPr>
        <p:spPr>
          <a:xfrm>
            <a:off x="1318846" y="2670056"/>
            <a:ext cx="9442939" cy="16152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8363B6C3-B02E-4217-A620-7DE8B17F67B2}"/>
              </a:ext>
            </a:extLst>
          </p:cNvPr>
          <p:cNvSpPr/>
          <p:nvPr/>
        </p:nvSpPr>
        <p:spPr>
          <a:xfrm>
            <a:off x="1318845" y="4676992"/>
            <a:ext cx="9442939" cy="18158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4. Feature Selection/ Modeling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20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4A884BB-9AEF-4752-8917-090344F1E804}"/>
              </a:ext>
            </a:extLst>
          </p:cNvPr>
          <p:cNvSpPr/>
          <p:nvPr/>
        </p:nvSpPr>
        <p:spPr>
          <a:xfrm>
            <a:off x="1488831" y="2662445"/>
            <a:ext cx="1034561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Elevation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Aspect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Slope</a:t>
            </a:r>
            <a:r>
              <a:rPr lang="ko-KR" altLang="en-US" sz="1400" dirty="0">
                <a:solidFill>
                  <a:schemeClr val="bg1"/>
                </a:solidFill>
              </a:rPr>
              <a:t>’,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Horizontal_Distance_To_Hydrology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</a:rPr>
              <a:t>, '</a:t>
            </a:r>
            <a:r>
              <a:rPr lang="ko-KR" altLang="en-US" sz="1400" dirty="0" err="1">
                <a:solidFill>
                  <a:schemeClr val="bg1"/>
                </a:solidFill>
              </a:rPr>
              <a:t>Vertical_Distance_To_Hydrology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Horizontal_Distance_To_Roadways</a:t>
            </a:r>
            <a:r>
              <a:rPr lang="ko-KR" altLang="en-US" sz="1400" dirty="0">
                <a:solidFill>
                  <a:schemeClr val="bg1"/>
                </a:solidFill>
              </a:rPr>
              <a:t>’,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'Hillshade_9am', '</a:t>
            </a:r>
            <a:r>
              <a:rPr lang="ko-KR" altLang="en-US" sz="1400" dirty="0" err="1">
                <a:solidFill>
                  <a:schemeClr val="bg1"/>
                </a:solidFill>
              </a:rPr>
              <a:t>Hillshade_Noon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Horizontal_Distance_To_Fire_Points</a:t>
            </a:r>
            <a:r>
              <a:rPr lang="ko-KR" altLang="en-US" sz="1400" dirty="0">
                <a:solidFill>
                  <a:schemeClr val="bg1"/>
                </a:solidFill>
              </a:rPr>
              <a:t>',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'Wilderness_Area1', 'Wilderness_Area3', 'Wilderness_Area4',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'Soil_Type2', 'Soil_Type3', 'Soil_Type4', 'Soil_Type5', 'Soil_Type6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</a:rPr>
              <a:t>, 'Soil_Type9', 'Soil_Type10', 'Soil_Type12’,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'Soil_Type13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r>
              <a:rPr lang="ko-KR" altLang="en-US" sz="1400" dirty="0">
                <a:solidFill>
                  <a:schemeClr val="bg1"/>
                </a:solidFill>
              </a:rPr>
              <a:t> 'Soil_Type17', 'Soil_Type20', 'Soil_Type22', 'Soil_Type30</a:t>
            </a:r>
            <a:r>
              <a:rPr lang="en-US" altLang="ko-KR" sz="1400" dirty="0">
                <a:solidFill>
                  <a:schemeClr val="bg1"/>
                </a:solidFill>
              </a:rPr>
              <a:t>’ </a:t>
            </a:r>
            <a:r>
              <a:rPr lang="ko-KR" altLang="en-US" sz="1400" dirty="0">
                <a:solidFill>
                  <a:schemeClr val="bg1"/>
                </a:solidFill>
              </a:rPr>
              <a:t>'Soil_Type32', 'Soil_Type33’, 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'Soil_Type38', 'Soil_Type39'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5F5B95DA-A6DC-4F6E-B986-B0E82621FE26}"/>
              </a:ext>
            </a:extLst>
          </p:cNvPr>
          <p:cNvSpPr/>
          <p:nvPr/>
        </p:nvSpPr>
        <p:spPr>
          <a:xfrm>
            <a:off x="1371601" y="4764917"/>
            <a:ext cx="909124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'Elevation_Cover3', 'Elevation_Cover4', 'Elevation_Cover5＇, '</a:t>
            </a:r>
            <a:r>
              <a:rPr lang="ko-KR" altLang="en-US" sz="1400" dirty="0" err="1">
                <a:solidFill>
                  <a:schemeClr val="bg1"/>
                </a:solidFill>
              </a:rPr>
              <a:t>Diagnoal_Distance_To_Hydrology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Vertical_Distance_Sum_EH</a:t>
            </a:r>
            <a:r>
              <a:rPr lang="ko-KR" altLang="en-US" sz="1400" dirty="0">
                <a:solidFill>
                  <a:schemeClr val="bg1"/>
                </a:solidFill>
              </a:rPr>
              <a:t>＇, '</a:t>
            </a:r>
            <a:r>
              <a:rPr lang="ko-KR" altLang="en-US" sz="1400" dirty="0" err="1">
                <a:solidFill>
                  <a:schemeClr val="bg1"/>
                </a:solidFill>
              </a:rPr>
              <a:t>Vertical_Distance_Diff_EH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Vertical_Distance_Div_EH_SQRD</a:t>
            </a:r>
            <a:r>
              <a:rPr lang="ko-KR" altLang="en-US" sz="1400" dirty="0">
                <a:solidFill>
                  <a:schemeClr val="bg1"/>
                </a:solidFill>
              </a:rPr>
              <a:t>',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Horizontal_Distance_Sum_HRF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Horizontal_Distance_Sum_HR</a:t>
            </a:r>
            <a:r>
              <a:rPr lang="ko-KR" altLang="en-US" sz="1400" dirty="0">
                <a:solidFill>
                  <a:schemeClr val="bg1"/>
                </a:solidFill>
              </a:rPr>
              <a:t>＇, 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Horizontal_Distance_Sum_HF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Horizontal_Distance_Sum_RF</a:t>
            </a:r>
            <a:r>
              <a:rPr lang="ko-KR" altLang="en-US" sz="1400" dirty="0">
                <a:solidFill>
                  <a:schemeClr val="bg1"/>
                </a:solidFill>
              </a:rPr>
              <a:t>＇,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Horizontal_Distance_Diff_HRF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Horizontal_Distance_Diff_HR_SQRD</a:t>
            </a:r>
            <a:r>
              <a:rPr lang="ko-KR" altLang="en-US" sz="1400" dirty="0">
                <a:solidFill>
                  <a:schemeClr val="bg1"/>
                </a:solidFill>
              </a:rPr>
              <a:t>',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Horizontal_Distance_Diff_HF_SQRD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Horizontal_Distance_Diff_RF_SQRD</a:t>
            </a:r>
            <a:r>
              <a:rPr lang="ko-KR" altLang="en-US" sz="1400" dirty="0">
                <a:solidFill>
                  <a:schemeClr val="bg1"/>
                </a:solidFill>
              </a:rPr>
              <a:t>＇,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Horizontal_Distance_Mult_HR</a:t>
            </a:r>
            <a:r>
              <a:rPr lang="ko-KR" altLang="en-US" sz="1400" dirty="0">
                <a:solidFill>
                  <a:schemeClr val="bg1"/>
                </a:solidFill>
              </a:rPr>
              <a:t>', '</a:t>
            </a:r>
            <a:r>
              <a:rPr lang="ko-KR" altLang="en-US" sz="1400" dirty="0" err="1">
                <a:solidFill>
                  <a:schemeClr val="bg1"/>
                </a:solidFill>
              </a:rPr>
              <a:t>Horizontal_Distance_Mult_RF</a:t>
            </a:r>
            <a:r>
              <a:rPr lang="ko-KR" altLang="en-US" sz="1400" dirty="0">
                <a:solidFill>
                  <a:schemeClr val="bg1"/>
                </a:solidFill>
              </a:rPr>
              <a:t>＇, '</a:t>
            </a:r>
            <a:r>
              <a:rPr lang="ko-KR" altLang="en-US" sz="1400" dirty="0" err="1">
                <a:solidFill>
                  <a:schemeClr val="bg1"/>
                </a:solidFill>
              </a:rPr>
              <a:t>Hillshade_Sum</a:t>
            </a:r>
            <a:r>
              <a:rPr lang="ko-KR" altLang="en-US" sz="1400" dirty="0">
                <a:solidFill>
                  <a:schemeClr val="bg1"/>
                </a:solidFill>
              </a:rPr>
              <a:t>', 'Hillshade_ratio_0912', 'Hillshade_ratio_1215',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'</a:t>
            </a:r>
            <a:r>
              <a:rPr lang="ko-KR" altLang="en-US" sz="1400" dirty="0" err="1">
                <a:solidFill>
                  <a:schemeClr val="bg1"/>
                </a:solidFill>
              </a:rPr>
              <a:t>Radians_To_Hydrology</a:t>
            </a:r>
            <a:r>
              <a:rPr lang="ko-KR" altLang="en-US" sz="1400" dirty="0">
                <a:solidFill>
                  <a:schemeClr val="bg1"/>
                </a:solidFill>
              </a:rPr>
              <a:t>'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2094E0E-4A76-4C1A-997F-A623F723664D}"/>
              </a:ext>
            </a:extLst>
          </p:cNvPr>
          <p:cNvSpPr/>
          <p:nvPr/>
        </p:nvSpPr>
        <p:spPr>
          <a:xfrm>
            <a:off x="1327040" y="2302799"/>
            <a:ext cx="2241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기존 </a:t>
            </a:r>
            <a:r>
              <a:rPr lang="en-US" altLang="ko-KR" sz="2000" b="1" dirty="0"/>
              <a:t>feature - 29</a:t>
            </a:r>
            <a:endParaRPr lang="en-US" altLang="ko-KR" sz="20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CA55B20-47BE-4C61-A197-A40A52611921}"/>
              </a:ext>
            </a:extLst>
          </p:cNvPr>
          <p:cNvSpPr/>
          <p:nvPr/>
        </p:nvSpPr>
        <p:spPr>
          <a:xfrm>
            <a:off x="1318846" y="4310776"/>
            <a:ext cx="2241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생성 </a:t>
            </a:r>
            <a:r>
              <a:rPr lang="en-US" altLang="ko-KR" sz="2000" b="1" dirty="0"/>
              <a:t>feature - 21</a:t>
            </a:r>
            <a:endParaRPr lang="en-US" altLang="ko-KR" sz="20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128510" y="1379559"/>
            <a:ext cx="7276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xgb_rf_top50 + </a:t>
            </a:r>
            <a:r>
              <a:rPr lang="en-US" altLang="ko-KR" sz="2000" dirty="0" err="1" smtClean="0"/>
              <a:t>ExtraTreesClassifier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random_state</a:t>
            </a:r>
            <a:r>
              <a:rPr lang="en-US" altLang="ko-KR" sz="2000" dirty="0" smtClean="0"/>
              <a:t>=0)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CV(</a:t>
            </a:r>
            <a:r>
              <a:rPr lang="en-US" altLang="ko-KR" sz="2000" b="1" dirty="0" err="1"/>
              <a:t>KFold</a:t>
            </a:r>
            <a:r>
              <a:rPr lang="en-US" altLang="ko-KR" sz="2000" b="1" dirty="0"/>
              <a:t> 10) Acc. </a:t>
            </a:r>
            <a:r>
              <a:rPr lang="en-US" altLang="ko-KR" sz="2000" b="1" dirty="0">
                <a:solidFill>
                  <a:srgbClr val="C00000"/>
                </a:solidFill>
              </a:rPr>
              <a:t>0.79</a:t>
            </a:r>
          </a:p>
        </p:txBody>
      </p:sp>
    </p:spTree>
    <p:extLst>
      <p:ext uri="{BB962C8B-B14F-4D97-AF65-F5344CB8AC3E}">
        <p14:creationId xmlns:p14="http://schemas.microsoft.com/office/powerpoint/2010/main" val="16776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5. Hyperparameter Optimization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2973"/>
            <a:ext cx="2159241" cy="308502"/>
          </a:xfrm>
        </p:spPr>
        <p:txBody>
          <a:bodyPr/>
          <a:lstStyle/>
          <a:p>
            <a:fld id="{648BD5B3-6706-9549-A999-20D6FC11A24B}" type="slidenum">
              <a:rPr kumimoji="1" lang="ko-KR" altLang="en-US" smtClean="0"/>
              <a:t>21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128510" y="1467484"/>
            <a:ext cx="7276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CV(</a:t>
            </a:r>
            <a:r>
              <a:rPr lang="en-US" altLang="ko-KR" sz="2000" b="1" dirty="0" err="1"/>
              <a:t>KFold</a:t>
            </a:r>
            <a:r>
              <a:rPr lang="en-US" altLang="ko-KR" sz="2000" b="1" dirty="0"/>
              <a:t> 10) Acc. </a:t>
            </a:r>
            <a:r>
              <a:rPr lang="en-US" altLang="ko-KR" sz="2000" b="1" dirty="0">
                <a:solidFill>
                  <a:srgbClr val="C00000"/>
                </a:solidFill>
              </a:rPr>
              <a:t>0.818</a:t>
            </a:r>
            <a:r>
              <a:rPr lang="en-US" altLang="ko-KR" sz="2000" b="1" dirty="0"/>
              <a:t> / Kaggle Test Accuracy </a:t>
            </a:r>
            <a:r>
              <a:rPr lang="en-US" altLang="ko-KR" sz="2000" b="1" dirty="0">
                <a:solidFill>
                  <a:srgbClr val="C00000"/>
                </a:solidFill>
              </a:rPr>
              <a:t>0.801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A316F655-4A0B-47DE-9761-E71BF097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05" y="1347500"/>
            <a:ext cx="8073679" cy="43355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D3EFAD16-DFA0-4513-B30E-25BD67D5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52" y="2654065"/>
            <a:ext cx="748769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5. Hyperparameter Optimization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2973"/>
            <a:ext cx="2159241" cy="308502"/>
          </a:xfrm>
        </p:spPr>
        <p:txBody>
          <a:bodyPr/>
          <a:lstStyle/>
          <a:p>
            <a:fld id="{648BD5B3-6706-9549-A999-20D6FC11A24B}" type="slidenum">
              <a:rPr kumimoji="1" lang="ko-KR" altLang="en-US" smtClean="0"/>
              <a:t>22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128510" y="1467484"/>
            <a:ext cx="7276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CV(</a:t>
            </a:r>
            <a:r>
              <a:rPr lang="en-US" altLang="ko-KR" sz="2000" b="1" dirty="0" err="1"/>
              <a:t>KFold</a:t>
            </a:r>
            <a:r>
              <a:rPr lang="en-US" altLang="ko-KR" sz="2000" b="1" dirty="0"/>
              <a:t> 10) Acc. </a:t>
            </a:r>
            <a:r>
              <a:rPr lang="en-US" altLang="ko-KR" sz="2000" b="1" dirty="0">
                <a:solidFill>
                  <a:srgbClr val="C00000"/>
                </a:solidFill>
              </a:rPr>
              <a:t>0.818</a:t>
            </a:r>
            <a:r>
              <a:rPr lang="en-US" altLang="ko-KR" sz="2000" b="1" dirty="0"/>
              <a:t> / Kaggle Test Accuracy </a:t>
            </a:r>
            <a:r>
              <a:rPr lang="en-US" altLang="ko-KR" sz="2000" b="1" dirty="0">
                <a:solidFill>
                  <a:srgbClr val="C00000"/>
                </a:solidFill>
              </a:rPr>
              <a:t>0.801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8411F8B5-FD42-4691-AA54-48D57A1C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03" y="2567463"/>
            <a:ext cx="2355286" cy="185615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4DF4786-C84C-456C-B230-531BE8B8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04" y="4726546"/>
            <a:ext cx="2355285" cy="18039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2A5EF8C-B6C6-43BB-8713-DD8BBA0DE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991" y="4761289"/>
            <a:ext cx="2210508" cy="17420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E82B24DD-D888-4CED-A1DC-97C56C78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991" y="2567464"/>
            <a:ext cx="2210508" cy="1856152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805A225A-73BA-49B7-B8A2-E644AB9B9C3B}"/>
              </a:ext>
            </a:extLst>
          </p:cNvPr>
          <p:cNvSpPr/>
          <p:nvPr/>
        </p:nvSpPr>
        <p:spPr>
          <a:xfrm>
            <a:off x="1300554" y="2826876"/>
            <a:ext cx="2112347" cy="12481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Feature</a:t>
            </a:r>
          </a:p>
          <a:p>
            <a:pPr algn="ctr"/>
            <a:r>
              <a:rPr lang="en-US" altLang="ko-KR" b="1" dirty="0" smtClean="0"/>
              <a:t>engineered</a:t>
            </a:r>
            <a:endParaRPr lang="en-US" altLang="ko-KR" b="1" dirty="0"/>
          </a:p>
          <a:p>
            <a:pPr algn="ctr"/>
            <a:r>
              <a:rPr lang="en-US" altLang="ko-KR" dirty="0"/>
              <a:t>(+scale, 306 cols)</a:t>
            </a:r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864D9E39-BB47-4B59-8E3C-92FDD1BF0424}"/>
              </a:ext>
            </a:extLst>
          </p:cNvPr>
          <p:cNvSpPr/>
          <p:nvPr/>
        </p:nvSpPr>
        <p:spPr>
          <a:xfrm>
            <a:off x="1300553" y="4927893"/>
            <a:ext cx="2112349" cy="124816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Feature</a:t>
            </a:r>
          </a:p>
          <a:p>
            <a:pPr algn="ctr"/>
            <a:r>
              <a:rPr lang="en-US" altLang="ko-KR" b="1" dirty="0" smtClean="0"/>
              <a:t>selected</a:t>
            </a:r>
            <a:endParaRPr lang="en-US" altLang="ko-KR" b="1" dirty="0"/>
          </a:p>
          <a:p>
            <a:pPr algn="ctr"/>
            <a:r>
              <a:rPr lang="en-US" altLang="ko-KR" dirty="0"/>
              <a:t>(+scale, 50 cols)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558B7CC6-9B1D-46E8-8D6B-02ADDB1ECFA7}"/>
              </a:ext>
            </a:extLst>
          </p:cNvPr>
          <p:cNvCxnSpPr/>
          <p:nvPr/>
        </p:nvCxnSpPr>
        <p:spPr>
          <a:xfrm>
            <a:off x="6850971" y="3437717"/>
            <a:ext cx="546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12BA5CF1-60E2-4565-9999-8CD244A088FA}"/>
              </a:ext>
            </a:extLst>
          </p:cNvPr>
          <p:cNvCxnSpPr/>
          <p:nvPr/>
        </p:nvCxnSpPr>
        <p:spPr>
          <a:xfrm>
            <a:off x="6850971" y="5604255"/>
            <a:ext cx="546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A316F655-4A0B-47DE-9761-E71BF097C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505" y="1347500"/>
            <a:ext cx="8073679" cy="433559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7584991" y="4503332"/>
            <a:ext cx="1493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 smtClean="0"/>
              <a:t>CV Acc. </a:t>
            </a:r>
            <a:r>
              <a:rPr kumimoji="1" lang="en-US" altLang="ko-KR" sz="1200" b="1" dirty="0" smtClean="0"/>
              <a:t>0.818</a:t>
            </a:r>
            <a:endParaRPr kumimoji="1" lang="ko-KR" altLang="en-US" sz="1200" b="1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7580533" y="2329086"/>
            <a:ext cx="1493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 smtClean="0"/>
              <a:t>CV Acc. </a:t>
            </a:r>
            <a:r>
              <a:rPr kumimoji="1" lang="en-US" altLang="ko-KR" sz="1200" b="1" dirty="0" smtClean="0"/>
              <a:t>0.803</a:t>
            </a:r>
            <a:endParaRPr kumimoji="1" lang="ko-KR" altLang="en-US" sz="1200" b="1" dirty="0"/>
          </a:p>
        </p:txBody>
      </p:sp>
      <p:cxnSp>
        <p:nvCxnSpPr>
          <p:cNvPr id="31" name="직선 연결선[R] 6">
            <a:extLst>
              <a:ext uri="{FF2B5EF4-FFF2-40B4-BE49-F238E27FC236}">
                <a16:creationId xmlns:a16="http://schemas.microsoft.com/office/drawing/2014/main" xmlns="" id="{527E95EA-F7C3-40BF-AE4E-4135EFA026D5}"/>
              </a:ext>
            </a:extLst>
          </p:cNvPr>
          <p:cNvCxnSpPr>
            <a:cxnSpLocks/>
          </p:cNvCxnSpPr>
          <p:nvPr/>
        </p:nvCxnSpPr>
        <p:spPr>
          <a:xfrm>
            <a:off x="951153" y="4443211"/>
            <a:ext cx="9622402" cy="163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7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6. Further Experiments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23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203361" y="2294808"/>
            <a:ext cx="10515600" cy="199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b="1" dirty="0" smtClean="0"/>
              <a:t>Q.</a:t>
            </a:r>
          </a:p>
          <a:p>
            <a:endParaRPr kumimoji="1" lang="en-US" altLang="ko-KR" sz="3600" b="1" dirty="0" smtClean="0"/>
          </a:p>
          <a:p>
            <a:r>
              <a:rPr kumimoji="1" lang="ko-KR" altLang="en-US" sz="3600" b="1" dirty="0" smtClean="0"/>
              <a:t>어떻게 하면</a:t>
            </a:r>
            <a:r>
              <a:rPr kumimoji="1" lang="en-US" altLang="ko-KR" sz="3600" b="1" dirty="0" smtClean="0"/>
              <a:t> </a:t>
            </a:r>
            <a:r>
              <a:rPr kumimoji="1" lang="ko-KR" altLang="en-US" sz="3600" b="1" dirty="0" smtClean="0"/>
              <a:t>서로 </a:t>
            </a:r>
            <a:r>
              <a:rPr kumimoji="1" lang="ko-KR" altLang="en-US" sz="3600" b="1" dirty="0" smtClean="0">
                <a:solidFill>
                  <a:srgbClr val="C00000"/>
                </a:solidFill>
              </a:rPr>
              <a:t>뒤엉킨 데이터</a:t>
            </a:r>
            <a:r>
              <a:rPr kumimoji="1" lang="ko-KR" altLang="en-US" sz="3600" b="1" dirty="0" smtClean="0"/>
              <a:t>를</a:t>
            </a:r>
            <a:endParaRPr kumimoji="1" lang="en-US" altLang="ko-KR" sz="3600" b="1" dirty="0" smtClean="0"/>
          </a:p>
          <a:p>
            <a:r>
              <a:rPr kumimoji="1" lang="ko-KR" altLang="en-US" sz="3600" b="1" dirty="0" smtClean="0"/>
              <a:t>더 </a:t>
            </a:r>
            <a:r>
              <a:rPr kumimoji="1" lang="ko-KR" altLang="en-US" sz="3600" b="1" dirty="0" smtClean="0">
                <a:solidFill>
                  <a:srgbClr val="C00000"/>
                </a:solidFill>
              </a:rPr>
              <a:t>효과적으로 분류</a:t>
            </a:r>
            <a:r>
              <a:rPr kumimoji="1" lang="ko-KR" altLang="en-US" sz="3600" b="1" dirty="0" smtClean="0"/>
              <a:t>할 수 있을까</a:t>
            </a:r>
            <a:r>
              <a:rPr kumimoji="1" lang="en-US" altLang="ko-KR" sz="3600" b="1" dirty="0" smtClean="0"/>
              <a:t>?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247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6. Further </a:t>
            </a:r>
            <a:r>
              <a:rPr kumimoji="1" lang="en-US" altLang="ko-KR" sz="3600" b="1" dirty="0" err="1" smtClean="0"/>
              <a:t>Experiments</a:t>
            </a:r>
            <a:r>
              <a:rPr kumimoji="1" lang="en-US" altLang="ko-KR" sz="2400" b="1" dirty="0" err="1" smtClean="0"/>
              <a:t>_class</a:t>
            </a:r>
            <a:r>
              <a:rPr kumimoji="1" lang="en-US" altLang="ko-KR" sz="2400" b="1" dirty="0"/>
              <a:t> </a:t>
            </a:r>
            <a:r>
              <a:rPr kumimoji="1" lang="en-US" altLang="ko-KR" sz="2400" b="1" dirty="0" smtClean="0"/>
              <a:t>weights</a:t>
            </a:r>
            <a:endParaRPr kumimoji="1" lang="ko-KR" altLang="en-US" sz="16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24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18" y="2745413"/>
            <a:ext cx="6625465" cy="2222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6" y="2616140"/>
            <a:ext cx="2410290" cy="24213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121535" y="1390922"/>
            <a:ext cx="9181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/>
              <a:t>X_rfe_xgb_top50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0.9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train vs. 0.1 test split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random_state</a:t>
            </a:r>
            <a:r>
              <a:rPr lang="en-US" altLang="ko-KR" sz="1400" dirty="0"/>
              <a:t> = 0~49</a:t>
            </a:r>
            <a:r>
              <a:rPr lang="en-US" altLang="ko-KR" sz="14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err="1"/>
              <a:t>Kaggle</a:t>
            </a:r>
            <a:r>
              <a:rPr lang="en-US" altLang="ko-KR" sz="1400" dirty="0"/>
              <a:t> acc. 0.801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모델로 </a:t>
            </a:r>
            <a:r>
              <a:rPr lang="en-US" altLang="ko-KR" sz="1400" dirty="0" smtClean="0"/>
              <a:t>50</a:t>
            </a:r>
            <a:r>
              <a:rPr lang="ko-KR" altLang="en-US" sz="1400" dirty="0" smtClean="0"/>
              <a:t>회</a:t>
            </a:r>
            <a:r>
              <a:rPr lang="en-US" altLang="ko-KR" sz="1400" dirty="0" smtClean="0"/>
              <a:t> Cross Validation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/>
              <a:t>50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Confusion Matrix</a:t>
            </a:r>
            <a:r>
              <a:rPr lang="ko-KR" altLang="en-US" sz="1400" dirty="0" smtClean="0"/>
              <a:t>를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element-wise add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50</a:t>
            </a:r>
            <a:r>
              <a:rPr lang="ko-KR" altLang="en-US" sz="1400" dirty="0" smtClean="0"/>
              <a:t>으로 다시 나눠서 평균값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/>
              <a:t>Target Class</a:t>
            </a:r>
            <a:r>
              <a:rPr lang="ko-KR" altLang="en-US" sz="1400" dirty="0" smtClean="0"/>
              <a:t>별 </a:t>
            </a:r>
            <a:r>
              <a:rPr lang="en-US" altLang="ko-KR" sz="1400" dirty="0" smtClean="0"/>
              <a:t>True Negative / False Positive</a:t>
            </a:r>
            <a:r>
              <a:rPr lang="ko-KR" altLang="en-US" sz="1400" dirty="0" smtClean="0"/>
              <a:t>를 구한 뒤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각각 최소값으로 나누어 정규화</a:t>
            </a:r>
            <a:endParaRPr lang="en-US" altLang="ko-KR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 smtClean="0"/>
              <a:t>Log(</a:t>
            </a:r>
            <a:r>
              <a:rPr lang="ko-KR" altLang="en-US" sz="1400" dirty="0" smtClean="0"/>
              <a:t>정규화 값</a:t>
            </a:r>
            <a:r>
              <a:rPr lang="en-US" altLang="ko-KR" sz="1400" dirty="0" smtClean="0"/>
              <a:t>) + 1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-&gt;</a:t>
            </a:r>
            <a:r>
              <a:rPr lang="ko-KR" altLang="en-US" sz="1400" dirty="0" smtClean="0"/>
              <a:t> 각 </a:t>
            </a:r>
            <a:r>
              <a:rPr lang="en-US" altLang="ko-KR" sz="1400" dirty="0" smtClean="0"/>
              <a:t>class</a:t>
            </a:r>
            <a:r>
              <a:rPr lang="ko-KR" altLang="en-US" sz="1400" dirty="0" smtClean="0"/>
              <a:t>의 가중치로 부여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64" y="5214729"/>
            <a:ext cx="1952877" cy="15067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41" y="5205297"/>
            <a:ext cx="1969182" cy="1521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23" y="5214729"/>
            <a:ext cx="2062070" cy="1506746"/>
          </a:xfrm>
          <a:prstGeom prst="rect">
            <a:avLst/>
          </a:prstGeom>
        </p:spPr>
      </p:pic>
      <p:sp>
        <p:nvSpPr>
          <p:cNvPr id="14" name="사각형: 둥근 모서리 33">
            <a:extLst>
              <a:ext uri="{FF2B5EF4-FFF2-40B4-BE49-F238E27FC236}">
                <a16:creationId xmlns:a16="http://schemas.microsoft.com/office/drawing/2014/main" xmlns="" id="{864D9E39-BB47-4B59-8E3C-92FDD1BF0424}"/>
              </a:ext>
            </a:extLst>
          </p:cNvPr>
          <p:cNvSpPr/>
          <p:nvPr/>
        </p:nvSpPr>
        <p:spPr>
          <a:xfrm>
            <a:off x="7593062" y="5201698"/>
            <a:ext cx="2877462" cy="27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/>
              <a:t>Result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7569795" y="5589270"/>
            <a:ext cx="29849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*</a:t>
            </a:r>
            <a:r>
              <a:rPr lang="en-US" altLang="ko-KR" sz="1400" dirty="0" err="1" smtClean="0"/>
              <a:t>Kaggle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acc. 0.801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모델에 적용</a:t>
            </a:r>
            <a:endParaRPr lang="en-US" altLang="ko-KR" sz="1400" dirty="0" smtClean="0"/>
          </a:p>
          <a:p>
            <a:r>
              <a:rPr lang="ko-KR" altLang="en-US" sz="1400" dirty="0" smtClean="0"/>
              <a:t>*</a:t>
            </a:r>
            <a:r>
              <a:rPr lang="en-US" altLang="ko-KR" sz="1400" dirty="0" smtClean="0"/>
              <a:t>Cross Validation / </a:t>
            </a:r>
            <a:r>
              <a:rPr lang="en-US" altLang="ko-KR" sz="1400" dirty="0" err="1" smtClean="0"/>
              <a:t>Kaggle</a:t>
            </a:r>
            <a:r>
              <a:rPr lang="en-US" altLang="ko-KR" sz="1400" dirty="0" smtClean="0"/>
              <a:t> accuracy</a:t>
            </a:r>
            <a:r>
              <a:rPr lang="ko-KR" altLang="en-US" sz="1400" dirty="0" smtClean="0"/>
              <a:t> 모두 </a:t>
            </a:r>
            <a:r>
              <a:rPr lang="ko-KR" altLang="en-US" sz="1400" b="1" dirty="0" smtClean="0"/>
              <a:t>성능 소폭 하락</a:t>
            </a:r>
            <a:endParaRPr lang="en-US" altLang="ko-KR" sz="1400" b="1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=&gt;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FAIL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255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6. Further </a:t>
            </a:r>
            <a:r>
              <a:rPr kumimoji="1" lang="en-US" altLang="ko-KR" sz="3600" b="1" dirty="0" err="1" smtClean="0"/>
              <a:t>Experiments</a:t>
            </a:r>
            <a:r>
              <a:rPr kumimoji="1" lang="en-US" altLang="ko-KR" sz="2400" b="1" dirty="0" err="1" smtClean="0"/>
              <a:t>_custom</a:t>
            </a:r>
            <a:r>
              <a:rPr kumimoji="1" lang="en-US" altLang="ko-KR" sz="2400" b="1" dirty="0" smtClean="0"/>
              <a:t> voting classifier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25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724368" y="1645003"/>
            <a:ext cx="9181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3</a:t>
            </a:r>
            <a:r>
              <a:rPr lang="ko-KR" altLang="en-US" dirty="0" smtClean="0">
                <a:solidFill>
                  <a:srgbClr val="C00000"/>
                </a:solidFill>
              </a:rPr>
              <a:t>개의 학습기를 서로 다른 데이터로 학습시켜 다양한 판단 기준 적용을 시도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87887" y="2563710"/>
            <a:ext cx="5718220" cy="6954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7</a:t>
            </a:r>
            <a:r>
              <a:rPr kumimoji="1" lang="en-US" altLang="ko-KR" dirty="0" smtClean="0"/>
              <a:t>0% / X_train_1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90148" y="2563709"/>
            <a:ext cx="3403610" cy="69545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3</a:t>
            </a:r>
            <a:r>
              <a:rPr kumimoji="1" lang="en-US" altLang="ko-KR" smtClean="0"/>
              <a:t>0</a:t>
            </a:r>
            <a:r>
              <a:rPr kumimoji="1" lang="en-US" altLang="ko-KR" dirty="0" smtClean="0"/>
              <a:t>% / X_train_2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282521" y="2230905"/>
            <a:ext cx="3373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X_rfe_xgb_top50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(total 15,000 samples)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282521" y="3950865"/>
            <a:ext cx="1821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Logistic Regression</a:t>
            </a:r>
          </a:p>
          <a:p>
            <a:r>
              <a:rPr lang="en-US" altLang="ko-KR" sz="1400" b="1" dirty="0" smtClean="0"/>
              <a:t>CV (</a:t>
            </a:r>
            <a:r>
              <a:rPr lang="en-US" altLang="ko-KR" sz="1400" b="1" dirty="0" err="1" smtClean="0"/>
              <a:t>kfold</a:t>
            </a:r>
            <a:r>
              <a:rPr lang="en-US" altLang="ko-KR" sz="1400" b="1" dirty="0" smtClean="0"/>
              <a:t> 10)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0.7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5252470" y="4526664"/>
            <a:ext cx="2125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solidFill>
                  <a:srgbClr val="C00000"/>
                </a:solidFill>
              </a:rPr>
              <a:t>KNeighbors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Classifier</a:t>
            </a:r>
          </a:p>
          <a:p>
            <a:r>
              <a:rPr lang="en-US" altLang="ko-KR" sz="1400" b="1" dirty="0" smtClean="0"/>
              <a:t>CV (</a:t>
            </a:r>
            <a:r>
              <a:rPr lang="en-US" altLang="ko-KR" sz="1400" b="1" dirty="0" err="1" smtClean="0"/>
              <a:t>kfold</a:t>
            </a:r>
            <a:r>
              <a:rPr lang="en-US" altLang="ko-KR" sz="1400" b="1" dirty="0" smtClean="0"/>
              <a:t> 10)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0.75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8109357" y="4962941"/>
            <a:ext cx="2169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Random Forest</a:t>
            </a:r>
          </a:p>
          <a:p>
            <a:r>
              <a:rPr lang="en-US" altLang="ko-KR" sz="1400" b="1" dirty="0" smtClean="0"/>
              <a:t>CV (</a:t>
            </a:r>
            <a:r>
              <a:rPr lang="en-US" altLang="ko-KR" sz="1400" b="1" dirty="0" err="1" smtClean="0"/>
              <a:t>kfold</a:t>
            </a:r>
            <a:r>
              <a:rPr lang="en-US" altLang="ko-KR" sz="1400" b="1" dirty="0" smtClean="0"/>
              <a:t> 10)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0.71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49936" y="2563709"/>
            <a:ext cx="761974" cy="69545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logreg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Wrong1</a:t>
            </a:r>
          </a:p>
          <a:p>
            <a:pPr algn="ctr"/>
            <a:r>
              <a:rPr kumimoji="1" lang="en-US" altLang="ko-KR" sz="1100" b="1" dirty="0" smtClean="0"/>
              <a:t>(50%)</a:t>
            </a:r>
            <a:endParaRPr kumimoji="1" lang="ko-KR" altLang="en-US" sz="1100" b="1" dirty="0"/>
          </a:p>
        </p:txBody>
      </p:sp>
      <p:sp>
        <p:nvSpPr>
          <p:cNvPr id="18" name="직사각형 17"/>
          <p:cNvSpPr/>
          <p:nvPr/>
        </p:nvSpPr>
        <p:spPr>
          <a:xfrm>
            <a:off x="9864142" y="2578203"/>
            <a:ext cx="829615" cy="68096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knn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wrong3</a:t>
            </a:r>
            <a:endParaRPr kumimoji="1" lang="ko-KR" altLang="en-US" sz="1100" b="1" dirty="0"/>
          </a:p>
        </p:txBody>
      </p:sp>
      <p:sp>
        <p:nvSpPr>
          <p:cNvPr id="12" name="오른쪽 중괄호[R] 11"/>
          <p:cNvSpPr/>
          <p:nvPr/>
        </p:nvSpPr>
        <p:spPr>
          <a:xfrm rot="5400000">
            <a:off x="3920816" y="760836"/>
            <a:ext cx="437882" cy="5714474"/>
          </a:xfrm>
          <a:prstGeom prst="rightBrace">
            <a:avLst>
              <a:gd name="adj1" fmla="val 8333"/>
              <a:gd name="adj2" fmla="val 8078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중괄호[R] 22"/>
          <p:cNvSpPr/>
          <p:nvPr/>
        </p:nvSpPr>
        <p:spPr>
          <a:xfrm rot="5400000">
            <a:off x="8021288" y="1520809"/>
            <a:ext cx="863088" cy="4481848"/>
          </a:xfrm>
          <a:prstGeom prst="rightBrace">
            <a:avLst>
              <a:gd name="adj1" fmla="val 8333"/>
              <a:gd name="adj2" fmla="val 891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235021" y="2578203"/>
            <a:ext cx="761974" cy="66843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logreg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Wrong2</a:t>
            </a:r>
          </a:p>
          <a:p>
            <a:pPr algn="ctr"/>
            <a:r>
              <a:rPr kumimoji="1" lang="en-US" altLang="ko-KR" sz="1100" b="1" dirty="0" smtClean="0"/>
              <a:t>(50%)</a:t>
            </a:r>
            <a:endParaRPr kumimoji="1" lang="ko-KR" altLang="en-US" sz="1100" b="1" dirty="0"/>
          </a:p>
        </p:txBody>
      </p:sp>
      <p:sp>
        <p:nvSpPr>
          <p:cNvPr id="25" name="직사각형 24"/>
          <p:cNvSpPr/>
          <p:nvPr/>
        </p:nvSpPr>
        <p:spPr>
          <a:xfrm>
            <a:off x="8111604" y="4234026"/>
            <a:ext cx="761974" cy="69545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logreg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Wrong1</a:t>
            </a:r>
          </a:p>
          <a:p>
            <a:pPr algn="ctr"/>
            <a:r>
              <a:rPr kumimoji="1" lang="en-US" altLang="ko-KR" sz="1100" b="1" dirty="0" smtClean="0"/>
              <a:t>(50%)</a:t>
            </a:r>
            <a:endParaRPr kumimoji="1" lang="ko-KR" altLang="en-US" sz="1100" b="1" dirty="0"/>
          </a:p>
        </p:txBody>
      </p:sp>
      <p:sp>
        <p:nvSpPr>
          <p:cNvPr id="26" name="직사각형 25"/>
          <p:cNvSpPr/>
          <p:nvPr/>
        </p:nvSpPr>
        <p:spPr>
          <a:xfrm>
            <a:off x="8987873" y="4234026"/>
            <a:ext cx="761974" cy="7040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logreg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Wrong2</a:t>
            </a:r>
          </a:p>
          <a:p>
            <a:pPr algn="ctr"/>
            <a:r>
              <a:rPr kumimoji="1" lang="en-US" altLang="ko-KR" sz="1100" b="1" dirty="0" smtClean="0"/>
              <a:t>(50%)</a:t>
            </a:r>
            <a:endParaRPr kumimoji="1" lang="ko-KR" altLang="en-US" sz="1100" b="1" dirty="0"/>
          </a:p>
        </p:txBody>
      </p:sp>
      <p:sp>
        <p:nvSpPr>
          <p:cNvPr id="27" name="직사각형 26"/>
          <p:cNvSpPr/>
          <p:nvPr/>
        </p:nvSpPr>
        <p:spPr>
          <a:xfrm>
            <a:off x="9864142" y="4235485"/>
            <a:ext cx="829615" cy="70171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 dirty="0" err="1" smtClean="0"/>
              <a:t>knn</a:t>
            </a:r>
            <a:endParaRPr kumimoji="1" lang="en-US" altLang="ko-KR" sz="1100" b="1" dirty="0" smtClean="0"/>
          </a:p>
          <a:p>
            <a:pPr algn="ctr"/>
            <a:r>
              <a:rPr kumimoji="1" lang="en-US" altLang="ko-KR" sz="1100" b="1" dirty="0" smtClean="0"/>
              <a:t>wrong3</a:t>
            </a:r>
            <a:endParaRPr kumimoji="1" lang="ko-KR" altLang="en-US" sz="1100" b="1" dirty="0"/>
          </a:p>
        </p:txBody>
      </p:sp>
      <p:sp>
        <p:nvSpPr>
          <p:cNvPr id="28" name="직사각형 27"/>
          <p:cNvSpPr/>
          <p:nvPr/>
        </p:nvSpPr>
        <p:spPr>
          <a:xfrm>
            <a:off x="1278773" y="5626278"/>
            <a:ext cx="9414983" cy="4064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 모델의 클래스별 확률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predict_proba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산술평균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최대값으로 클래스 분류 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5253666" y="4255402"/>
            <a:ext cx="2125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LDA(</a:t>
            </a:r>
            <a:r>
              <a:rPr lang="en-US" altLang="ko-KR" sz="1400" b="1" dirty="0" err="1" smtClean="0"/>
              <a:t>n_components</a:t>
            </a:r>
            <a:r>
              <a:rPr lang="en-US" altLang="ko-KR" sz="1400" b="1" dirty="0" smtClean="0"/>
              <a:t>=2)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78772" y="6062611"/>
            <a:ext cx="9414983" cy="4064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/>
              <a:t>Kaggle</a:t>
            </a:r>
            <a:r>
              <a:rPr kumimoji="1" lang="en-US" altLang="ko-KR" dirty="0" smtClean="0"/>
              <a:t> Test Accuracy = 0.71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5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6. Further </a:t>
            </a:r>
            <a:r>
              <a:rPr kumimoji="1" lang="en-US" altLang="ko-KR" sz="3600" b="1" dirty="0" err="1" smtClean="0"/>
              <a:t>Experiments</a:t>
            </a:r>
            <a:r>
              <a:rPr kumimoji="1" lang="en-US" altLang="ko-KR" sz="2400" b="1" dirty="0" err="1" smtClean="0"/>
              <a:t>_AdaBoost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26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0B79D63-5A4A-4A09-83C2-5EED13AB3466}"/>
              </a:ext>
            </a:extLst>
          </p:cNvPr>
          <p:cNvSpPr/>
          <p:nvPr/>
        </p:nvSpPr>
        <p:spPr>
          <a:xfrm>
            <a:off x="1724368" y="2843656"/>
            <a:ext cx="91815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</a:rPr>
              <a:t>Kaggle</a:t>
            </a:r>
            <a:r>
              <a:rPr lang="en-US" altLang="ko-KR" b="1" dirty="0" smtClean="0">
                <a:solidFill>
                  <a:srgbClr val="C00000"/>
                </a:solidFill>
              </a:rPr>
              <a:t> acc. 0.801 </a:t>
            </a:r>
            <a:r>
              <a:rPr lang="ko-KR" altLang="en-US" b="1" dirty="0" smtClean="0">
                <a:solidFill>
                  <a:srgbClr val="C00000"/>
                </a:solidFill>
              </a:rPr>
              <a:t>모델</a:t>
            </a:r>
            <a:r>
              <a:rPr lang="en-US" altLang="ko-KR" b="1" dirty="0" smtClean="0">
                <a:solidFill>
                  <a:srgbClr val="C00000"/>
                </a:solidFill>
              </a:rPr>
              <a:t> = base model</a:t>
            </a:r>
            <a:r>
              <a:rPr lang="ko-KR" altLang="en-US" b="1" dirty="0" smtClean="0">
                <a:solidFill>
                  <a:srgbClr val="C00000"/>
                </a:solidFill>
              </a:rPr>
              <a:t>로 사용하는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AdaBoost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 smtClean="0"/>
              <a:t>Hyperparameter</a:t>
            </a:r>
            <a:r>
              <a:rPr lang="en-US" altLang="ko-KR" sz="1600" dirty="0" smtClean="0"/>
              <a:t> Optimization</a:t>
            </a:r>
            <a:r>
              <a:rPr lang="ko-KR" altLang="en-US" sz="1600" dirty="0" smtClean="0"/>
              <a:t> 진행</a:t>
            </a: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smtClean="0"/>
              <a:t>CV (</a:t>
            </a:r>
            <a:r>
              <a:rPr lang="en-US" altLang="ko-KR" sz="1600" dirty="0" err="1" smtClean="0"/>
              <a:t>Kfold</a:t>
            </a:r>
            <a:r>
              <a:rPr lang="en-US" altLang="ko-KR" sz="1600" dirty="0" smtClean="0"/>
              <a:t> 10) mean accuracy = </a:t>
            </a:r>
            <a:r>
              <a:rPr lang="en-US" altLang="ko-KR" sz="1600" b="1" dirty="0" smtClean="0"/>
              <a:t>0.81832</a:t>
            </a:r>
            <a:r>
              <a:rPr lang="mr-IN" altLang="ko-KR" sz="1600" b="1" dirty="0" smtClean="0"/>
              <a:t>…</a:t>
            </a:r>
            <a:r>
              <a:rPr lang="ko-KR" altLang="en-US" sz="1600" b="1" dirty="0" smtClean="0"/>
              <a:t> 고정값 수렴</a:t>
            </a:r>
            <a:endParaRPr lang="en-US" altLang="ko-KR" sz="1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 smtClean="0"/>
              <a:t>Kaggle</a:t>
            </a:r>
            <a:r>
              <a:rPr lang="en-US" altLang="ko-KR" sz="1600" dirty="0" smtClean="0"/>
              <a:t> Test Accuracy = 0.8001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1816274" y="4966556"/>
            <a:ext cx="7716033" cy="4064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AdaBoost</a:t>
            </a:r>
            <a:r>
              <a:rPr lang="ko-KR" altLang="en-US" dirty="0"/>
              <a:t>를 사용하지 않은 경우보다 성능이 좋아지지 </a:t>
            </a:r>
            <a:r>
              <a:rPr lang="ko-KR" altLang="en-US" dirty="0" smtClean="0"/>
              <a:t>않음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1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7. Summary</a:t>
            </a:r>
            <a:endParaRPr kumimoji="1" lang="ko-KR" altLang="en-US" sz="24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C26BA2-D74F-4226-8A3B-71C98B5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27</a:t>
            </a:fld>
            <a:endParaRPr kumimoji="1" lang="ko-KR" altLang="en-US" dirty="0"/>
          </a:p>
        </p:txBody>
      </p:sp>
      <p:cxnSp>
        <p:nvCxnSpPr>
          <p:cNvPr id="20" name="직선 연결선[R] 6">
            <a:extLst>
              <a:ext uri="{FF2B5EF4-FFF2-40B4-BE49-F238E27FC236}">
                <a16:creationId xmlns:a16="http://schemas.microsoft.com/office/drawing/2014/main" xmlns="" id="{F6EC774D-ED85-4175-B9B0-794FEB061F3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29FB6-56DC-41F0-B0A2-D7C16BBEEB4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6458D2E-793A-4F61-9274-769471D33015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38200" y="1456607"/>
            <a:ext cx="10515600" cy="2442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kumimoji="1" lang="en-US" altLang="ko-KR" sz="1800" b="1" dirty="0" smtClean="0"/>
              <a:t>Feature engineering</a:t>
            </a:r>
            <a:r>
              <a:rPr kumimoji="1" lang="ko-KR" altLang="en-US" sz="1800" b="1" dirty="0" smtClean="0"/>
              <a:t>으로 구별력 높은 </a:t>
            </a:r>
            <a:r>
              <a:rPr kumimoji="1" lang="en-US" altLang="ko-KR" sz="1800" b="1" dirty="0" smtClean="0"/>
              <a:t>Feature</a:t>
            </a:r>
            <a:r>
              <a:rPr kumimoji="1" lang="ko-KR" altLang="en-US" sz="1800" b="1" dirty="0" smtClean="0"/>
              <a:t>를 사용한 것은 유효했음</a:t>
            </a:r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sz="1800" b="1" dirty="0" smtClean="0"/>
              <a:t>그러나 복잡하게 엉킨 데이터에 대한 근본적인 </a:t>
            </a:r>
            <a:r>
              <a:rPr kumimoji="1" lang="en-US" altLang="ko-KR" sz="1800" b="1" dirty="0" smtClean="0"/>
              <a:t>solution</a:t>
            </a:r>
            <a:r>
              <a:rPr kumimoji="1" lang="ko-KR" altLang="en-US" sz="1800" b="1" dirty="0" smtClean="0"/>
              <a:t>은 아니었음</a:t>
            </a:r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sz="1800" b="1" dirty="0" smtClean="0"/>
              <a:t>선형회귀 프로젝트에 비해 </a:t>
            </a:r>
            <a:r>
              <a:rPr kumimoji="1" lang="ko-KR" altLang="en-US" sz="1800" b="1" dirty="0" smtClean="0">
                <a:solidFill>
                  <a:srgbClr val="C00000"/>
                </a:solidFill>
              </a:rPr>
              <a:t>훨씬 늘어난 </a:t>
            </a:r>
            <a:r>
              <a:rPr kumimoji="1" lang="en-US" altLang="ko-KR" sz="1800" b="1" dirty="0" smtClean="0">
                <a:solidFill>
                  <a:srgbClr val="C00000"/>
                </a:solidFill>
              </a:rPr>
              <a:t>model testing</a:t>
            </a:r>
            <a:r>
              <a:rPr kumimoji="1" lang="en-US" altLang="ko-KR" sz="1800" b="1" dirty="0" smtClean="0"/>
              <a:t> </a:t>
            </a:r>
            <a:r>
              <a:rPr kumimoji="1" lang="mr-IN" altLang="ko-KR" sz="1800" b="1" dirty="0" smtClean="0"/>
              <a:t>–</a:t>
            </a:r>
            <a:r>
              <a:rPr kumimoji="1" lang="en-US" altLang="ko-KR" sz="1800" b="1" dirty="0" smtClean="0"/>
              <a:t> </a:t>
            </a:r>
            <a:r>
              <a:rPr kumimoji="1" lang="ko-KR" altLang="en-US" sz="1800" b="1" dirty="0" smtClean="0"/>
              <a:t>보다 체계적인 접근을 하지 못한 아쉬움</a:t>
            </a:r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endParaRPr kumimoji="1" lang="en-US" altLang="ko-KR" sz="1800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1800" b="1" dirty="0" smtClean="0">
                <a:solidFill>
                  <a:srgbClr val="C00000"/>
                </a:solidFill>
              </a:rPr>
              <a:t>Domain Knowledge</a:t>
            </a:r>
            <a:r>
              <a:rPr kumimoji="1" lang="ko-KR" altLang="en-US" sz="1800" b="1" dirty="0" smtClean="0">
                <a:solidFill>
                  <a:srgbClr val="C00000"/>
                </a:solidFill>
              </a:rPr>
              <a:t> 활용</a:t>
            </a:r>
            <a:r>
              <a:rPr kumimoji="1" lang="ko-KR" altLang="en-US" sz="1800" b="1" dirty="0" smtClean="0"/>
              <a:t> 여부에 따라 훨씬 좋은 </a:t>
            </a:r>
            <a:r>
              <a:rPr kumimoji="1" lang="en-US" altLang="ko-KR" sz="1800" b="1" dirty="0" smtClean="0"/>
              <a:t>feature</a:t>
            </a:r>
            <a:r>
              <a:rPr kumimoji="1" lang="ko-KR" altLang="en-US" sz="1800" b="1" dirty="0" smtClean="0"/>
              <a:t>를 만들 수 있지 않았을까</a:t>
            </a:r>
            <a:r>
              <a:rPr kumimoji="1" lang="en-US" altLang="ko-KR" sz="1800" b="1" dirty="0" smtClean="0"/>
              <a:t>?</a:t>
            </a:r>
          </a:p>
          <a:p>
            <a:endParaRPr kumimoji="1" lang="en-US" altLang="ko-KR" sz="1600" b="1" dirty="0" smtClean="0"/>
          </a:p>
          <a:p>
            <a:r>
              <a:rPr kumimoji="1" lang="en-US" altLang="ko-KR" sz="1600" b="1" dirty="0"/>
              <a:t>	</a:t>
            </a:r>
            <a:r>
              <a:rPr kumimoji="1" lang="en-US" altLang="ko-KR" sz="1600" dirty="0" smtClean="0"/>
              <a:t>:</a:t>
            </a:r>
            <a:r>
              <a:rPr kumimoji="1" lang="ko-KR" altLang="en-US" sz="1600" dirty="0" smtClean="0"/>
              <a:t> 지도 제작에 사용되는 데이터였던 만큼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</a:t>
            </a:r>
            <a:r>
              <a:rPr kumimoji="1" lang="en-US" altLang="ko-KR" sz="1600" dirty="0" smtClean="0"/>
              <a:t>feature</a:t>
            </a:r>
            <a:r>
              <a:rPr kumimoji="1" lang="ko-KR" altLang="en-US" sz="1600" dirty="0" smtClean="0"/>
              <a:t>를 이용해 시각화를 시도했다면 더 좋았을까</a:t>
            </a:r>
            <a:r>
              <a:rPr kumimoji="1" lang="en-US" altLang="ko-KR" sz="1600" dirty="0" smtClean="0"/>
              <a:t>?</a:t>
            </a:r>
            <a:endParaRPr kumimoji="1" lang="en-US" altLang="ko-KR" sz="1800" dirty="0" smtClean="0"/>
          </a:p>
          <a:p>
            <a:endParaRPr kumimoji="1" lang="en-US" altLang="ko-KR" sz="1800" b="1" dirty="0" smtClean="0"/>
          </a:p>
          <a:p>
            <a:pPr marL="342900" indent="-342900">
              <a:buFont typeface="Arial" charset="0"/>
              <a:buChar char="•"/>
            </a:pPr>
            <a:r>
              <a:rPr kumimoji="1" lang="ko-KR" altLang="en-US" sz="1800" b="1" dirty="0" smtClean="0"/>
              <a:t>데이터 자체의 높은 중첩성을 분류하는 방법에 대한 계속적인 연구가 필요</a:t>
            </a:r>
            <a:endParaRPr kumimoji="1" lang="en-US" altLang="ko-KR" sz="1800" b="1" dirty="0" smtClean="0"/>
          </a:p>
          <a:p>
            <a:endParaRPr kumimoji="1" lang="en-US" altLang="ko-KR" sz="2400" b="1" dirty="0" smtClean="0"/>
          </a:p>
          <a:p>
            <a:endParaRPr kumimoji="1" lang="en-US" altLang="ko-KR" sz="2400" b="1" dirty="0" smtClean="0"/>
          </a:p>
          <a:p>
            <a:r>
              <a:rPr kumimoji="1" lang="ko-KR" altLang="en-US" sz="2400" b="1" dirty="0" smtClean="0"/>
              <a:t>최종 </a:t>
            </a:r>
            <a:r>
              <a:rPr kumimoji="1" lang="en-US" altLang="ko-KR" sz="2400" b="1" dirty="0" err="1" smtClean="0"/>
              <a:t>Kaggle</a:t>
            </a:r>
            <a:r>
              <a:rPr kumimoji="1" lang="en-US" altLang="ko-KR" sz="2400" b="1" dirty="0" smtClean="0"/>
              <a:t> Score :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0.80137</a:t>
            </a:r>
            <a:endParaRPr kumimoji="1" lang="en-US" altLang="ko-KR" sz="2400" b="1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7" y="3996442"/>
            <a:ext cx="10769600" cy="10698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20" y="5119134"/>
            <a:ext cx="10782303" cy="7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54" y="1732253"/>
            <a:ext cx="3314492" cy="17825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1. Overview</a:t>
            </a:r>
            <a:r>
              <a:rPr kumimoji="1" lang="en-US" altLang="ko-KR" sz="3600" dirty="0"/>
              <a:t> </a:t>
            </a:r>
            <a:endParaRPr kumimoji="1" lang="ko-KR" altLang="en-US" sz="36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933204" y="3415817"/>
            <a:ext cx="6541005" cy="7266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/>
              <a:t>지도 제작 관련</a:t>
            </a:r>
            <a:r>
              <a:rPr kumimoji="1" lang="en-US" altLang="ko-KR" b="1" dirty="0"/>
              <a:t>(</a:t>
            </a:r>
            <a:r>
              <a:rPr lang="en-US" altLang="ko-KR" dirty="0"/>
              <a:t>cartographic)</a:t>
            </a:r>
            <a:r>
              <a:rPr kumimoji="1" lang="ko-KR" altLang="en-US" b="1" dirty="0"/>
              <a:t> 실측 데이터</a:t>
            </a:r>
            <a:r>
              <a:rPr kumimoji="1" lang="ko-KR" altLang="en-US" dirty="0"/>
              <a:t>를 사용하여</a:t>
            </a:r>
            <a:endParaRPr kumimoji="1" lang="ko-KR" altLang="en-US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38754" y="5147601"/>
            <a:ext cx="5035454" cy="6225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Multi-Class Classification</a:t>
            </a:r>
            <a:r>
              <a:rPr kumimoji="1" lang="en-US" altLang="ko-KR" b="1" dirty="0"/>
              <a:t> Accuracy</a:t>
            </a:r>
            <a:endParaRPr kumimoji="1"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33203" y="4271320"/>
            <a:ext cx="6541005" cy="7266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숲에 서식하는 </a:t>
            </a:r>
            <a:r>
              <a:rPr kumimoji="1" lang="ko-KR" altLang="en-US" b="1" dirty="0"/>
              <a:t>주요 수목종 예측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034803" y="5217626"/>
            <a:ext cx="1651497" cy="64332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chemeClr val="bg1">
                    <a:lumMod val="50000"/>
                  </a:schemeClr>
                </a:solidFill>
              </a:rPr>
              <a:t>평가 기준</a:t>
            </a:r>
            <a:endParaRPr kumimoji="1" lang="en-US" altLang="ko-KR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직선 연결선[R] 6">
            <a:extLst>
              <a:ext uri="{FF2B5EF4-FFF2-40B4-BE49-F238E27FC236}">
                <a16:creationId xmlns:a16="http://schemas.microsoft.com/office/drawing/2014/main" xmlns="" id="{0C23E4B5-BDE3-43B3-9344-9CCC03BA82DB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xmlns="" id="{CB5F71C2-195C-427C-934A-191EDE59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3</a:t>
            </a:fld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FD9AA0-0556-4D4E-B1D9-F7EF6F32CDBF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7D0D351-7E3C-4595-AA67-C91FF272AA2A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8223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1. </a:t>
            </a:r>
            <a:r>
              <a:rPr kumimoji="1" lang="en-US" altLang="ko-KR" sz="3600" b="1" dirty="0" err="1"/>
              <a:t>Overview</a:t>
            </a:r>
            <a:r>
              <a:rPr kumimoji="1" lang="en-US" altLang="ko-KR" sz="2400" b="1" dirty="0" err="1"/>
              <a:t>_dataset</a:t>
            </a:r>
            <a:r>
              <a:rPr kumimoji="1" lang="en-US" altLang="ko-KR" sz="2400" dirty="0"/>
              <a:t> 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2328" y="3020328"/>
            <a:ext cx="1188001" cy="467927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dirty="0"/>
              <a:t>Training set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dirty="0"/>
              <a:t>(15,000)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741B629-44A8-489A-A6CE-4A1B46E787B7}"/>
              </a:ext>
            </a:extLst>
          </p:cNvPr>
          <p:cNvGrpSpPr/>
          <p:nvPr/>
        </p:nvGrpSpPr>
        <p:grpSpPr>
          <a:xfrm rot="16200000">
            <a:off x="6977663" y="2239988"/>
            <a:ext cx="2497015" cy="5332240"/>
            <a:chOff x="5218545" y="2598177"/>
            <a:chExt cx="1780309" cy="3667156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218545" y="2598177"/>
              <a:ext cx="1780309" cy="33128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5218545" y="3091580"/>
              <a:ext cx="1780309" cy="317375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11" name="아래쪽 화살표[D] 10"/>
            <p:cNvSpPr/>
            <p:nvPr/>
          </p:nvSpPr>
          <p:spPr>
            <a:xfrm>
              <a:off x="5632450" y="2926790"/>
              <a:ext cx="952500" cy="1374090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7512557" y="4583830"/>
            <a:ext cx="2611582" cy="467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3600" b="1" dirty="0">
                <a:solidFill>
                  <a:schemeClr val="accent6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1342375" y="1595523"/>
            <a:ext cx="6746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b="1" dirty="0"/>
              <a:t>1.5</a:t>
            </a:r>
            <a:r>
              <a:rPr kumimoji="1" lang="ko-KR" altLang="en-US" b="1" dirty="0"/>
              <a:t>만</a:t>
            </a:r>
            <a:r>
              <a:rPr kumimoji="1" lang="ko-KR" altLang="en-US" dirty="0"/>
              <a:t>개의 데이터로 </a:t>
            </a:r>
            <a:r>
              <a:rPr kumimoji="1" lang="en-US" altLang="ko-KR" b="1" dirty="0"/>
              <a:t>56</a:t>
            </a:r>
            <a:r>
              <a:rPr kumimoji="1" lang="ko-KR" altLang="en-US" b="1" dirty="0"/>
              <a:t>만</a:t>
            </a:r>
            <a:r>
              <a:rPr kumimoji="1" lang="ko-KR" altLang="en-US" dirty="0"/>
              <a:t>개의 데이터 예측하기</a:t>
            </a:r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b="1" dirty="0" smtClean="0"/>
              <a:t>7</a:t>
            </a:r>
            <a:r>
              <a:rPr kumimoji="1" lang="ko-KR" altLang="en-US" b="1" dirty="0" smtClean="0"/>
              <a:t>개 </a:t>
            </a:r>
            <a:r>
              <a:rPr kumimoji="1" lang="en-US" altLang="ko-KR" b="1" dirty="0" smtClean="0"/>
              <a:t>target class</a:t>
            </a:r>
            <a:r>
              <a:rPr kumimoji="1" lang="ko-KR" altLang="en-US" b="1" dirty="0" smtClean="0"/>
              <a:t>가 균일</a:t>
            </a:r>
            <a:r>
              <a:rPr kumimoji="1" lang="ko-KR" altLang="en-US" dirty="0" smtClean="0"/>
              <a:t>한 </a:t>
            </a:r>
            <a:r>
              <a:rPr kumimoji="1" lang="en-US" altLang="ko-KR" dirty="0" smtClean="0"/>
              <a:t>sample</a:t>
            </a:r>
            <a:r>
              <a:rPr kumimoji="1" lang="ko-KR" altLang="en-US" dirty="0" smtClean="0"/>
              <a:t> 갯수로 분포</a:t>
            </a:r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dirty="0" err="1" smtClean="0"/>
              <a:t>NaN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/ </a:t>
            </a:r>
            <a:r>
              <a:rPr kumimoji="1" lang="ko-KR" altLang="en-US" dirty="0" smtClean="0"/>
              <a:t>존재할 </a:t>
            </a:r>
            <a:r>
              <a:rPr kumimoji="1" lang="ko-KR" altLang="en-US" dirty="0"/>
              <a:t>수 없는 </a:t>
            </a:r>
            <a:r>
              <a:rPr kumimoji="1" lang="ko-KR" altLang="en-US" dirty="0" smtClean="0"/>
              <a:t>이상치 </a:t>
            </a:r>
            <a:r>
              <a:rPr kumimoji="1" lang="ko-KR" altLang="en-US" dirty="0"/>
              <a:t>없는 </a:t>
            </a:r>
            <a:r>
              <a:rPr kumimoji="1" lang="en-US" altLang="ko-KR" b="1" dirty="0"/>
              <a:t>clean data</a:t>
            </a:r>
            <a:endParaRPr kumimoji="1"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1C3819B-C47B-4E25-8489-24F76962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02" y="3370248"/>
            <a:ext cx="4015788" cy="2916853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036871" y="4504210"/>
            <a:ext cx="4128239" cy="109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2400" b="1" dirty="0">
                <a:solidFill>
                  <a:schemeClr val="bg1"/>
                </a:solidFill>
              </a:rPr>
              <a:t>Test set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2400" b="1" dirty="0">
                <a:solidFill>
                  <a:schemeClr val="bg1"/>
                </a:solidFill>
              </a:rPr>
              <a:t>(5,600,000)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sz="2400" b="1" dirty="0">
              <a:solidFill>
                <a:schemeClr val="bg1"/>
              </a:solidFill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kumimoji="1"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xmlns="" id="{61E591E0-AE35-42E1-A480-3004C085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4</a:t>
            </a:fld>
            <a:endParaRPr kumimoji="1" lang="ko-KR" altLang="en-US"/>
          </a:p>
        </p:txBody>
      </p:sp>
      <p:cxnSp>
        <p:nvCxnSpPr>
          <p:cNvPr id="18" name="직선 연결선[R] 6">
            <a:extLst>
              <a:ext uri="{FF2B5EF4-FFF2-40B4-BE49-F238E27FC236}">
                <a16:creationId xmlns:a16="http://schemas.microsoft.com/office/drawing/2014/main" xmlns="" id="{C54C63FE-8F93-43AB-B944-9E98AF84AF12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FB7D11-1CA8-48CB-8826-5697D9662438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ADD3AA0-2662-4F14-B6CD-98525675E216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303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4">
            <a:extLst>
              <a:ext uri="{FF2B5EF4-FFF2-40B4-BE49-F238E27FC236}">
                <a16:creationId xmlns:a16="http://schemas.microsoft.com/office/drawing/2014/main" xmlns="" id="{720D9F9B-1923-4685-9E85-079698F43F88}"/>
              </a:ext>
            </a:extLst>
          </p:cNvPr>
          <p:cNvSpPr/>
          <p:nvPr/>
        </p:nvSpPr>
        <p:spPr>
          <a:xfrm>
            <a:off x="923759" y="1508514"/>
            <a:ext cx="3824089" cy="5664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8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1. </a:t>
            </a:r>
            <a:r>
              <a:rPr kumimoji="1" lang="en-US" altLang="ko-KR" sz="3600" b="1" dirty="0" err="1"/>
              <a:t>Overview</a:t>
            </a:r>
            <a:r>
              <a:rPr kumimoji="1" lang="en-US" altLang="ko-KR" sz="2400" b="1" dirty="0" err="1"/>
              <a:t>_features</a:t>
            </a:r>
            <a:r>
              <a:rPr kumimoji="1" lang="en-US" altLang="ko-KR" sz="2400" dirty="0"/>
              <a:t> </a:t>
            </a:r>
            <a:endParaRPr kumimoji="1" lang="ko-KR" altLang="en-US" sz="3600" dirty="0"/>
          </a:p>
        </p:txBody>
      </p:sp>
      <p:sp>
        <p:nvSpPr>
          <p:cNvPr id="19" name="텍스트 상자 12">
            <a:extLst>
              <a:ext uri="{FF2B5EF4-FFF2-40B4-BE49-F238E27FC236}">
                <a16:creationId xmlns:a16="http://schemas.microsoft.com/office/drawing/2014/main" xmlns="" id="{600F1A8E-4C10-4454-B44C-2005C4D1DE1A}"/>
              </a:ext>
            </a:extLst>
          </p:cNvPr>
          <p:cNvSpPr txBox="1"/>
          <p:nvPr/>
        </p:nvSpPr>
        <p:spPr>
          <a:xfrm>
            <a:off x="1014048" y="1607430"/>
            <a:ext cx="96143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지형의 시각화에 사용하는 </a:t>
            </a:r>
            <a:r>
              <a:rPr kumimoji="1" lang="ko-KR" altLang="en-US" b="1" dirty="0" err="1">
                <a:solidFill>
                  <a:schemeClr val="bg1"/>
                </a:solidFill>
              </a:rPr>
              <a:t>수치값</a:t>
            </a:r>
            <a:r>
              <a:rPr kumimoji="1" lang="en-US" altLang="ko-KR" b="1" dirty="0">
                <a:solidFill>
                  <a:schemeClr val="bg1"/>
                </a:solidFill>
              </a:rPr>
              <a:t> </a:t>
            </a:r>
          </a:p>
          <a:p>
            <a:endParaRPr kumimoji="1" lang="en-US" altLang="ko-KR" b="1" dirty="0"/>
          </a:p>
          <a:p>
            <a:pPr marL="285750" indent="-285750">
              <a:buFontTx/>
              <a:buChar char="-"/>
            </a:pPr>
            <a:r>
              <a:rPr kumimoji="1" lang="en-US" altLang="ko-KR" sz="1600" b="1" dirty="0"/>
              <a:t>Elevation </a:t>
            </a:r>
            <a:r>
              <a:rPr kumimoji="1" lang="en-US" altLang="ko-KR" sz="1600" b="1" dirty="0" smtClean="0"/>
              <a:t>: </a:t>
            </a:r>
            <a:r>
              <a:rPr kumimoji="1" lang="ko-KR" altLang="en-US" sz="1600" dirty="0" smtClean="0"/>
              <a:t>해발고도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R" sz="1600" b="1" dirty="0"/>
              <a:t>Aspect </a:t>
            </a:r>
            <a:r>
              <a:rPr kumimoji="1" lang="en-US" altLang="ko-KR" sz="1600" b="1" dirty="0" smtClean="0"/>
              <a:t>: </a:t>
            </a:r>
            <a:r>
              <a:rPr kumimoji="1" lang="ko-KR" altLang="en-US" sz="1600" dirty="0" smtClean="0"/>
              <a:t>언덕이 면한 방향 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나침반 각도</a:t>
            </a:r>
            <a:r>
              <a:rPr kumimoji="1" lang="en-US" altLang="ko-KR" sz="1600" dirty="0" smtClean="0"/>
              <a:t>)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R" sz="1600" b="1" dirty="0" smtClean="0"/>
              <a:t>Slope</a:t>
            </a:r>
            <a:r>
              <a:rPr kumimoji="1" lang="ko-KR" altLang="en-US" sz="1600" b="1" dirty="0" smtClean="0"/>
              <a:t> </a:t>
            </a:r>
            <a:r>
              <a:rPr kumimoji="1" lang="en-US" altLang="ko-KR" sz="1600" b="1" dirty="0" smtClean="0"/>
              <a:t>: </a:t>
            </a:r>
            <a:r>
              <a:rPr kumimoji="1" lang="ko-KR" altLang="en-US" sz="1600" dirty="0" smtClean="0"/>
              <a:t>언덕 경사도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en-US" altLang="ko-KR" sz="1600" b="1" dirty="0" err="1" smtClean="0"/>
              <a:t>Hillshade</a:t>
            </a:r>
            <a:r>
              <a:rPr kumimoji="1" lang="ko-KR" altLang="en-US" sz="1600" dirty="0" smtClean="0"/>
              <a:t> </a:t>
            </a:r>
            <a:r>
              <a:rPr kumimoji="1" lang="en-US" altLang="ko-KR" sz="1600" b="1" dirty="0" smtClean="0"/>
              <a:t>: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광원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태양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의 위치를 상정하여 지면에 닿는 광도를 계산한 값 </a:t>
            </a:r>
            <a:endParaRPr kumimoji="1" lang="en-US" altLang="ko-KR" sz="1600" dirty="0"/>
          </a:p>
          <a:p>
            <a:pPr lvl="3"/>
            <a:r>
              <a:rPr kumimoji="1" lang="en-US" altLang="ko-KR" sz="1400" dirty="0" smtClean="0"/>
              <a:t>(0 </a:t>
            </a:r>
            <a:r>
              <a:rPr kumimoji="1" lang="en-US" altLang="ko-KR" sz="1400" dirty="0"/>
              <a:t>to 255 index, summer solstice</a:t>
            </a:r>
            <a:r>
              <a:rPr kumimoji="1" lang="en-US" altLang="ko-KR" sz="1400" dirty="0" smtClean="0"/>
              <a:t>)</a:t>
            </a:r>
            <a:endParaRPr kumimoji="1" lang="en-US" altLang="ko-KR" sz="1400" dirty="0"/>
          </a:p>
          <a:p>
            <a:pPr lvl="3"/>
            <a:endParaRPr kumimoji="1" lang="en-US" altLang="ko-KR" sz="1400" dirty="0" smtClean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B8CA13A-22ED-4218-BEC0-D3934EA5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62" y="4121239"/>
            <a:ext cx="9279654" cy="2616191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xmlns="" id="{110F1EE8-7F5E-44D2-85E6-69F43B04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5</a:t>
            </a:fld>
            <a:endParaRPr kumimoji="1" lang="ko-KR" altLang="en-US"/>
          </a:p>
        </p:txBody>
      </p:sp>
      <p:cxnSp>
        <p:nvCxnSpPr>
          <p:cNvPr id="28" name="직선 연결선[R] 6">
            <a:extLst>
              <a:ext uri="{FF2B5EF4-FFF2-40B4-BE49-F238E27FC236}">
                <a16:creationId xmlns:a16="http://schemas.microsoft.com/office/drawing/2014/main" xmlns="" id="{E76EBD35-33F9-4095-8183-5D0765128CAD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1936738-B8CD-4ED4-95DD-6E6472905641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8B4FA81-74A5-402C-80F2-66493A22AC28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xmlns="" id="{720D9F9B-1923-4685-9E85-079698F43F88}"/>
              </a:ext>
            </a:extLst>
          </p:cNvPr>
          <p:cNvSpPr/>
          <p:nvPr/>
        </p:nvSpPr>
        <p:spPr>
          <a:xfrm>
            <a:off x="1348762" y="3560079"/>
            <a:ext cx="5309616" cy="31140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 smtClean="0"/>
              <a:t>주요 수목종 결정에 영향 미치는 태양광 노출도와 관련</a:t>
            </a:r>
            <a:endParaRPr kumimoji="1"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836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AB25A28-FA27-4E0C-91C8-11BA18A5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510" y="4604704"/>
            <a:ext cx="1919290" cy="16759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1. </a:t>
            </a:r>
            <a:r>
              <a:rPr kumimoji="1" lang="en-US" altLang="ko-KR" sz="3600" b="1" dirty="0" err="1"/>
              <a:t>Overview</a:t>
            </a:r>
            <a:r>
              <a:rPr kumimoji="1" lang="en-US" altLang="ko-KR" sz="2400" b="1" dirty="0" err="1"/>
              <a:t>_features</a:t>
            </a:r>
            <a:r>
              <a:rPr kumimoji="1" lang="en-US" altLang="ko-KR" sz="2400" dirty="0"/>
              <a:t> 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845407"/>
            <a:ext cx="3982042" cy="1344214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/>
              <a:t>Elevation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(meters)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 err="1"/>
              <a:t>Vertical_Distance_To_Hydrology</a:t>
            </a:r>
            <a:endParaRPr kumimoji="1" lang="en-US" altLang="ko-KR" sz="1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 err="1"/>
              <a:t>Horizontal_Distance_To_Hydrology</a:t>
            </a:r>
            <a:endParaRPr kumimoji="1" lang="en-US" altLang="ko-KR" sz="1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 err="1"/>
              <a:t>Horizontal_Distance_To_Roadways</a:t>
            </a:r>
            <a:endParaRPr kumimoji="1" lang="en-US" altLang="ko-KR" sz="1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 err="1"/>
              <a:t>Horizontal_Distance_To_Fire_Points</a:t>
            </a:r>
            <a:endParaRPr kumimoji="1" lang="en-US" altLang="ko-KR" sz="14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78324" y="1613000"/>
            <a:ext cx="3375491" cy="7488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/>
              <a:t>Continuous</a:t>
            </a:r>
            <a:endParaRPr kumimoji="1" lang="ko-KR" altLang="en-US" sz="28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309719" y="1613000"/>
            <a:ext cx="3375491" cy="7429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/>
              <a:t>Categorical</a:t>
            </a:r>
            <a:endParaRPr kumimoji="1" lang="ko-KR" altLang="en-US" sz="2800" b="1" dirty="0"/>
          </a:p>
        </p:txBody>
      </p:sp>
      <p:cxnSp>
        <p:nvCxnSpPr>
          <p:cNvPr id="7" name="직선 연결선[R] 6"/>
          <p:cNvCxnSpPr>
            <a:cxnSpLocks/>
          </p:cNvCxnSpPr>
          <p:nvPr/>
        </p:nvCxnSpPr>
        <p:spPr>
          <a:xfrm>
            <a:off x="4915493" y="1984464"/>
            <a:ext cx="0" cy="31717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1178324" y="4239154"/>
            <a:ext cx="3375491" cy="2598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Angle </a:t>
            </a:r>
            <a:r>
              <a:rPr kumimoji="1" lang="en-US" altLang="ko-KR" sz="1400" b="1" dirty="0"/>
              <a:t>(degrees)</a:t>
            </a:r>
            <a:endParaRPr kumimoji="1" lang="ko-KR" altLang="en-US" sz="14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71404" y="3011171"/>
            <a:ext cx="3982042" cy="101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/>
              <a:t>Hillshade_9am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 err="1"/>
              <a:t>Hillshade_Noon</a:t>
            </a:r>
            <a:endParaRPr kumimoji="1" lang="en-US" altLang="ko-KR" sz="1400" dirty="0"/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/>
              <a:t>Hillshade_3pm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*0 to 255, integer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xmlns="" id="{075746A0-507A-42FC-AA47-AF9EED3FD00A}"/>
              </a:ext>
            </a:extLst>
          </p:cNvPr>
          <p:cNvSpPr txBox="1">
            <a:spLocks/>
          </p:cNvSpPr>
          <p:nvPr/>
        </p:nvSpPr>
        <p:spPr>
          <a:xfrm>
            <a:off x="4971404" y="4604704"/>
            <a:ext cx="3982042" cy="919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 err="1"/>
              <a:t>Wilderness_Area</a:t>
            </a:r>
            <a:r>
              <a:rPr kumimoji="1" lang="en-US" altLang="ko-KR" sz="1400" dirty="0"/>
              <a:t>_{1-4}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dirty="0" err="1"/>
              <a:t>Soil_Type</a:t>
            </a:r>
            <a:r>
              <a:rPr kumimoji="1" lang="en-US" altLang="ko-KR" sz="1400" dirty="0"/>
              <a:t>_{1-40}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kumimoji="1" lang="en-US" altLang="ko-KR" sz="1400" b="1" dirty="0" err="1">
                <a:solidFill>
                  <a:srgbClr val="C00000"/>
                </a:solidFill>
              </a:rPr>
              <a:t>Cover_Type</a:t>
            </a:r>
            <a:r>
              <a:rPr kumimoji="1" lang="en-US" altLang="ko-KR" sz="1400" b="1" dirty="0">
                <a:solidFill>
                  <a:srgbClr val="C00000"/>
                </a:solidFill>
              </a:rPr>
              <a:t>_{1-7} 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*Target</a:t>
            </a:r>
            <a:endParaRPr kumimoji="1"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01F79BEB-6CF8-4D1D-9DCF-104CBDF49E02}"/>
              </a:ext>
            </a:extLst>
          </p:cNvPr>
          <p:cNvSpPr txBox="1">
            <a:spLocks/>
          </p:cNvSpPr>
          <p:nvPr/>
        </p:nvSpPr>
        <p:spPr>
          <a:xfrm>
            <a:off x="838200" y="4697928"/>
            <a:ext cx="3982042" cy="627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dirty="0"/>
              <a:t>Aspect (0 to 360)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en-US" altLang="ko-KR" sz="1400" dirty="0"/>
              <a:t>Slope (0 to 90)</a:t>
            </a:r>
          </a:p>
        </p:txBody>
      </p:sp>
      <p:sp>
        <p:nvSpPr>
          <p:cNvPr id="22" name="모서리가 둥근 직사각형 10">
            <a:extLst>
              <a:ext uri="{FF2B5EF4-FFF2-40B4-BE49-F238E27FC236}">
                <a16:creationId xmlns:a16="http://schemas.microsoft.com/office/drawing/2014/main" xmlns="" id="{D8374749-39CA-470E-9A45-6DBAE4AB8C0C}"/>
              </a:ext>
            </a:extLst>
          </p:cNvPr>
          <p:cNvSpPr/>
          <p:nvPr/>
        </p:nvSpPr>
        <p:spPr>
          <a:xfrm>
            <a:off x="1178324" y="2529859"/>
            <a:ext cx="3375491" cy="2598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Distance</a:t>
            </a:r>
            <a:endParaRPr kumimoji="1" lang="ko-KR" altLang="en-US" sz="1400" b="1" dirty="0"/>
          </a:p>
        </p:txBody>
      </p:sp>
      <p:sp>
        <p:nvSpPr>
          <p:cNvPr id="23" name="모서리가 둥근 직사각형 10">
            <a:extLst>
              <a:ext uri="{FF2B5EF4-FFF2-40B4-BE49-F238E27FC236}">
                <a16:creationId xmlns:a16="http://schemas.microsoft.com/office/drawing/2014/main" xmlns="" id="{7D8DBC9D-C1E2-4F6D-9999-2B9BFBE63C66}"/>
              </a:ext>
            </a:extLst>
          </p:cNvPr>
          <p:cNvSpPr/>
          <p:nvPr/>
        </p:nvSpPr>
        <p:spPr>
          <a:xfrm>
            <a:off x="5309719" y="4239154"/>
            <a:ext cx="3375491" cy="259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Non-ordinal</a:t>
            </a:r>
            <a:endParaRPr kumimoji="1" lang="ko-KR" altLang="en-US" sz="1400" b="1" dirty="0"/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xmlns="" id="{66712829-3A4D-4712-89E1-F9B378C001FC}"/>
              </a:ext>
            </a:extLst>
          </p:cNvPr>
          <p:cNvSpPr/>
          <p:nvPr/>
        </p:nvSpPr>
        <p:spPr>
          <a:xfrm>
            <a:off x="5309719" y="2529859"/>
            <a:ext cx="3375491" cy="2598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Ordinal</a:t>
            </a:r>
            <a:endParaRPr kumimoji="1" lang="ko-KR" altLang="en-US" sz="1400" b="1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xmlns="" id="{32D7F24A-E68A-498A-B51C-0403931767C3}"/>
              </a:ext>
            </a:extLst>
          </p:cNvPr>
          <p:cNvSpPr/>
          <p:nvPr/>
        </p:nvSpPr>
        <p:spPr>
          <a:xfrm rot="16200000">
            <a:off x="8527702" y="4589105"/>
            <a:ext cx="229974" cy="12058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xmlns="" id="{8D311C76-2F5C-4F1F-93A7-DCBAD499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6</a:t>
            </a:fld>
            <a:endParaRPr kumimoji="1" lang="ko-KR" altLang="en-US"/>
          </a:p>
        </p:txBody>
      </p:sp>
      <p:cxnSp>
        <p:nvCxnSpPr>
          <p:cNvPr id="35" name="직선 연결선[R] 6">
            <a:extLst>
              <a:ext uri="{FF2B5EF4-FFF2-40B4-BE49-F238E27FC236}">
                <a16:creationId xmlns:a16="http://schemas.microsoft.com/office/drawing/2014/main" xmlns="" id="{F324AC28-4EDF-46FC-A405-F5CF320EFEE9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FA74C3E-5541-4DB5-9EA6-A5F82B1ACD2A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49FCF1C-07E6-4CC7-A70D-B5387089FAB7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195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2. </a:t>
            </a:r>
            <a:r>
              <a:rPr kumimoji="1" lang="en-US" altLang="ko-KR" sz="3600" b="1" dirty="0" err="1"/>
              <a:t>EDA</a:t>
            </a:r>
            <a:r>
              <a:rPr kumimoji="1" lang="en-US" altLang="ko-KR" sz="2000" b="1" dirty="0" err="1"/>
              <a:t>_Conditional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Distributions by </a:t>
            </a:r>
            <a:r>
              <a:rPr kumimoji="1" lang="en-US" altLang="ko-KR" sz="2000" b="1" dirty="0" err="1"/>
              <a:t>Target_Elevation</a:t>
            </a:r>
            <a:endParaRPr kumimoji="1"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300D038-01BF-43ED-8AF4-3E3D9BCE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14" y="4251569"/>
            <a:ext cx="4436185" cy="1937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0D3F8FC-5943-46E0-A635-CDA3E858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86" y="4213008"/>
            <a:ext cx="4436184" cy="1928516"/>
          </a:xfrm>
          <a:prstGeom prst="rect">
            <a:avLst/>
          </a:prstGeom>
        </p:spPr>
      </p:pic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xmlns="" id="{2E66DB25-1A1A-47BD-8016-4450C3468128}"/>
              </a:ext>
            </a:extLst>
          </p:cNvPr>
          <p:cNvSpPr/>
          <p:nvPr/>
        </p:nvSpPr>
        <p:spPr>
          <a:xfrm>
            <a:off x="1542591" y="3789593"/>
            <a:ext cx="4525108" cy="31737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Elevation vs. </a:t>
            </a:r>
            <a:r>
              <a:rPr kumimoji="1" lang="en-US" altLang="ko-KR" sz="1600" b="1" dirty="0" err="1"/>
              <a:t>Cover_Type</a:t>
            </a:r>
            <a:endParaRPr kumimoji="1" lang="ko-KR" altLang="en-US" sz="1400" b="1" dirty="0"/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xmlns="" id="{A4DC8B63-0521-434E-A16E-59B0B6B38CC4}"/>
              </a:ext>
            </a:extLst>
          </p:cNvPr>
          <p:cNvSpPr/>
          <p:nvPr/>
        </p:nvSpPr>
        <p:spPr>
          <a:xfrm>
            <a:off x="6482786" y="3789593"/>
            <a:ext cx="4525108" cy="31737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Elevation vs. </a:t>
            </a:r>
            <a:r>
              <a:rPr kumimoji="1" lang="en-US" altLang="ko-KR" sz="1600" b="1" dirty="0" err="1"/>
              <a:t>Cover_Type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smtClean="0"/>
              <a:t>Wilderness</a:t>
            </a:r>
            <a:endParaRPr kumimoji="1" lang="ko-KR" altLang="en-US" sz="1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2879AC4-AB72-4FC0-96C4-939B65AB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7</a:t>
            </a:fld>
            <a:endParaRPr kumimoji="1" lang="ko-KR" altLang="en-US"/>
          </a:p>
        </p:txBody>
      </p:sp>
      <p:cxnSp>
        <p:nvCxnSpPr>
          <p:cNvPr id="17" name="직선 연결선[R] 6">
            <a:extLst>
              <a:ext uri="{FF2B5EF4-FFF2-40B4-BE49-F238E27FC236}">
                <a16:creationId xmlns:a16="http://schemas.microsoft.com/office/drawing/2014/main" xmlns="" id="{F1D8A768-B2F1-4A2F-867B-B2CF8BE2C586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9BAED7F-80BA-4C0B-8444-770410E99796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54AA58D-6F10-4587-B2B9-26602F3041E4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E53B65C-1CA4-4934-BFCF-AB74D3D5E6AC}"/>
              </a:ext>
            </a:extLst>
          </p:cNvPr>
          <p:cNvSpPr/>
          <p:nvPr/>
        </p:nvSpPr>
        <p:spPr>
          <a:xfrm>
            <a:off x="1117489" y="1614346"/>
            <a:ext cx="779521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1600" dirty="0" smtClean="0"/>
              <a:t>Target(</a:t>
            </a:r>
            <a:r>
              <a:rPr lang="en-US" altLang="ko-KR" sz="1600" dirty="0" err="1" smtClean="0"/>
              <a:t>Cover_Type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</a:t>
            </a:r>
            <a:r>
              <a:rPr lang="en-US" altLang="ko-KR" sz="1600" dirty="0" smtClean="0"/>
              <a:t>grouping</a:t>
            </a:r>
            <a:r>
              <a:rPr lang="ko-KR" altLang="en-US" sz="1600" dirty="0" smtClean="0"/>
              <a:t>하여 각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의 분포 시각화</a:t>
            </a: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ko-KR" altLang="en-US" sz="1600" dirty="0" smtClean="0"/>
              <a:t>구분 축을 하나 더 추가 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Wilderness_Area</a:t>
            </a:r>
            <a:r>
              <a:rPr lang="ko-KR" altLang="en-US" sz="1600" dirty="0" smtClean="0"/>
              <a:t>으로 세분화하여 시각화</a:t>
            </a: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ko-KR" sz="1600" dirty="0" err="1" smtClean="0"/>
              <a:t>Wilderness_Area</a:t>
            </a:r>
            <a:r>
              <a:rPr lang="ko-KR" altLang="en-US" sz="1600" dirty="0" smtClean="0"/>
              <a:t>의 경우 </a:t>
            </a:r>
            <a:r>
              <a:rPr lang="en-US" altLang="ko-KR" sz="1600" dirty="0" smtClean="0"/>
              <a:t>Target</a:t>
            </a:r>
            <a:r>
              <a:rPr lang="ko-KR" altLang="en-US" sz="1600" dirty="0" smtClean="0"/>
              <a:t>에 따라 높은 구별력을 가질 수 있을 것으로 보임</a:t>
            </a:r>
            <a:endParaRPr lang="en-US" altLang="ko-KR" sz="16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ko-KR" sz="1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ko-KR" sz="1600" dirty="0" smtClean="0"/>
              <a:t>Cover Type = 4</a:t>
            </a:r>
            <a:r>
              <a:rPr lang="ko-KR" altLang="en-US" sz="1600" dirty="0" smtClean="0"/>
              <a:t>의 경우 </a:t>
            </a:r>
            <a:r>
              <a:rPr lang="en-US" altLang="ko-KR" sz="1600" dirty="0" err="1" smtClean="0"/>
              <a:t>Wilderness_Area</a:t>
            </a:r>
            <a:r>
              <a:rPr lang="en-US" altLang="ko-KR" sz="1600" dirty="0" smtClean="0"/>
              <a:t> = 4</a:t>
            </a:r>
            <a:r>
              <a:rPr lang="ko-KR" altLang="en-US" sz="1600" dirty="0" smtClean="0"/>
              <a:t>만 존재</a:t>
            </a:r>
            <a:endParaRPr lang="en-US" altLang="ko-KR" sz="1600" dirty="0" smtClean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189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2. </a:t>
            </a:r>
            <a:r>
              <a:rPr kumimoji="1" lang="en-US" altLang="ko-KR" sz="3600" b="1" dirty="0" err="1"/>
              <a:t>EDA</a:t>
            </a:r>
            <a:r>
              <a:rPr kumimoji="1" lang="en-US" altLang="ko-KR" sz="2000" b="1" dirty="0" err="1"/>
              <a:t>_Conditional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Distributions by </a:t>
            </a:r>
            <a:r>
              <a:rPr kumimoji="1" lang="en-US" altLang="ko-KR" sz="2000" b="1" dirty="0" err="1"/>
              <a:t>Target_Slope</a:t>
            </a:r>
            <a:endParaRPr kumimoji="1"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300D038-01BF-43ED-8AF4-3E3D9BCE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37" y="2059534"/>
            <a:ext cx="4328422" cy="19748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0D3F8FC-5943-46E0-A635-CDA3E858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464" y="2032877"/>
            <a:ext cx="4336312" cy="2004825"/>
          </a:xfrm>
          <a:prstGeom prst="rect">
            <a:avLst/>
          </a:prstGeom>
        </p:spPr>
      </p:pic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xmlns="" id="{2E66DB25-1A1A-47BD-8016-4450C3468128}"/>
              </a:ext>
            </a:extLst>
          </p:cNvPr>
          <p:cNvSpPr/>
          <p:nvPr/>
        </p:nvSpPr>
        <p:spPr>
          <a:xfrm>
            <a:off x="1281333" y="1689345"/>
            <a:ext cx="4525108" cy="3173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Slope vs. </a:t>
            </a:r>
            <a:r>
              <a:rPr kumimoji="1" lang="en-US" altLang="ko-KR" sz="1600" b="1" dirty="0" err="1"/>
              <a:t>Cover_Type</a:t>
            </a:r>
            <a:endParaRPr kumimoji="1" lang="ko-KR" altLang="en-US" sz="1400" b="1" dirty="0"/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xmlns="" id="{A4DC8B63-0521-434E-A16E-59B0B6B38CC4}"/>
              </a:ext>
            </a:extLst>
          </p:cNvPr>
          <p:cNvSpPr/>
          <p:nvPr/>
        </p:nvSpPr>
        <p:spPr>
          <a:xfrm>
            <a:off x="6221528" y="1689345"/>
            <a:ext cx="4525108" cy="3173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Slope vs. </a:t>
            </a:r>
            <a:r>
              <a:rPr kumimoji="1" lang="en-US" altLang="ko-KR" sz="1600" b="1" dirty="0" err="1"/>
              <a:t>Cover_Type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smtClean="0"/>
              <a:t>Wilderness</a:t>
            </a:r>
            <a:endParaRPr kumimoji="1" lang="ko-KR" altLang="en-US" sz="14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FD3653A-06B8-47BE-8221-5D6E616F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8</a:t>
            </a:fld>
            <a:endParaRPr kumimoji="1" lang="ko-KR" altLang="en-US"/>
          </a:p>
        </p:txBody>
      </p:sp>
      <p:cxnSp>
        <p:nvCxnSpPr>
          <p:cNvPr id="15" name="직선 연결선[R] 6">
            <a:extLst>
              <a:ext uri="{FF2B5EF4-FFF2-40B4-BE49-F238E27FC236}">
                <a16:creationId xmlns:a16="http://schemas.microsoft.com/office/drawing/2014/main" xmlns="" id="{DCF71C12-7372-4ACA-AE98-0EECE1A33DD8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51A458-0BB5-4DA5-9317-E156DBFE77CE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772A2B3-7562-464B-A691-CEE9ADFA930F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300D038-01BF-43ED-8AF4-3E3D9BCE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56" y="4591107"/>
            <a:ext cx="4436185" cy="19781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0D3F8FC-5943-46E0-A635-CDA3E858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53" y="4588201"/>
            <a:ext cx="4436184" cy="2004825"/>
          </a:xfrm>
          <a:prstGeom prst="rect">
            <a:avLst/>
          </a:prstGeom>
        </p:spPr>
      </p:pic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xmlns="" id="{2E66DB25-1A1A-47BD-8016-4450C3468128}"/>
              </a:ext>
            </a:extLst>
          </p:cNvPr>
          <p:cNvSpPr/>
          <p:nvPr/>
        </p:nvSpPr>
        <p:spPr>
          <a:xfrm>
            <a:off x="1281333" y="4256545"/>
            <a:ext cx="4525108" cy="3173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Aspect vs. </a:t>
            </a:r>
            <a:r>
              <a:rPr kumimoji="1" lang="en-US" altLang="ko-KR" sz="1600" b="1" dirty="0" err="1"/>
              <a:t>Cover_Type</a:t>
            </a:r>
            <a:endParaRPr kumimoji="1" lang="ko-KR" altLang="en-US" sz="1400" b="1" dirty="0"/>
          </a:p>
        </p:txBody>
      </p:sp>
      <p:sp>
        <p:nvSpPr>
          <p:cNvPr id="20" name="모서리가 둥근 직사각형 10">
            <a:extLst>
              <a:ext uri="{FF2B5EF4-FFF2-40B4-BE49-F238E27FC236}">
                <a16:creationId xmlns:a16="http://schemas.microsoft.com/office/drawing/2014/main" xmlns="" id="{A4DC8B63-0521-434E-A16E-59B0B6B38CC4}"/>
              </a:ext>
            </a:extLst>
          </p:cNvPr>
          <p:cNvSpPr/>
          <p:nvPr/>
        </p:nvSpPr>
        <p:spPr>
          <a:xfrm>
            <a:off x="6221528" y="4256545"/>
            <a:ext cx="4525108" cy="3173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Aspect vs. </a:t>
            </a:r>
            <a:r>
              <a:rPr kumimoji="1" lang="en-US" altLang="ko-KR" sz="1600" b="1" dirty="0" err="1"/>
              <a:t>Cover_Type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smtClean="0"/>
              <a:t>Wilderness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973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/>
              <a:t>2. </a:t>
            </a:r>
            <a:r>
              <a:rPr kumimoji="1" lang="en-US" altLang="ko-KR" sz="3600" b="1" dirty="0" err="1"/>
              <a:t>EDA</a:t>
            </a:r>
            <a:r>
              <a:rPr kumimoji="1" lang="en-US" altLang="ko-KR" sz="2000" b="1" dirty="0" err="1"/>
              <a:t>_Conditional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Distributions by </a:t>
            </a:r>
            <a:r>
              <a:rPr kumimoji="1" lang="en-US" altLang="ko-KR" sz="2000" b="1" dirty="0" err="1"/>
              <a:t>Target_Hillshade</a:t>
            </a:r>
            <a:endParaRPr kumimoji="1" lang="ko-KR" altLang="en-US" sz="24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xmlns="" id="{9C21D755-34B5-439F-A236-F158B50E8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9787" y="2222964"/>
            <a:ext cx="3593199" cy="1570388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BB91ACC-C3C3-40B7-B304-9D16D95D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60" y="2214261"/>
            <a:ext cx="3593199" cy="1576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300D038-01BF-43ED-8AF4-3E3D9BCE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83" y="4910636"/>
            <a:ext cx="3522589" cy="15823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0D3F8FC-5943-46E0-A635-CDA3E858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787" y="4865793"/>
            <a:ext cx="3522588" cy="1590846"/>
          </a:xfrm>
          <a:prstGeom prst="rect">
            <a:avLst/>
          </a:prstGeom>
        </p:spPr>
      </p:pic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xmlns="" id="{9E5CF695-BCE0-419C-AA59-9BCB4952E849}"/>
              </a:ext>
            </a:extLst>
          </p:cNvPr>
          <p:cNvSpPr/>
          <p:nvPr/>
        </p:nvSpPr>
        <p:spPr>
          <a:xfrm>
            <a:off x="206160" y="1682368"/>
            <a:ext cx="3593199" cy="3173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Hillshade_9am vs. </a:t>
            </a:r>
            <a:r>
              <a:rPr kumimoji="1" lang="en-US" altLang="ko-KR" sz="1600" b="1" dirty="0" err="1" smtClean="0"/>
              <a:t>Cover_Type</a:t>
            </a:r>
            <a:endParaRPr kumimoji="1" lang="ko-KR" altLang="en-US" sz="1400" b="1" dirty="0"/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xmlns="" id="{2E66DB25-1A1A-47BD-8016-4450C3468128}"/>
              </a:ext>
            </a:extLst>
          </p:cNvPr>
          <p:cNvSpPr/>
          <p:nvPr/>
        </p:nvSpPr>
        <p:spPr>
          <a:xfrm>
            <a:off x="206160" y="4372644"/>
            <a:ext cx="3593199" cy="3173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smtClean="0"/>
              <a:t>_9am </a:t>
            </a:r>
            <a:r>
              <a:rPr kumimoji="1" lang="en-US" altLang="ko-KR" sz="1600" b="1" dirty="0"/>
              <a:t>vs. </a:t>
            </a:r>
            <a:r>
              <a:rPr kumimoji="1" lang="en-US" altLang="ko-KR" sz="1600" b="1" dirty="0" err="1" smtClean="0"/>
              <a:t>Cover_Type</a:t>
            </a:r>
            <a:r>
              <a:rPr kumimoji="1" lang="en-US" altLang="ko-KR" sz="1600" b="1" dirty="0" smtClean="0"/>
              <a:t> </a:t>
            </a:r>
            <a:r>
              <a:rPr kumimoji="1" lang="en-US" altLang="ko-KR" sz="1400" b="1" dirty="0"/>
              <a:t>vs. </a:t>
            </a:r>
            <a:r>
              <a:rPr kumimoji="1" lang="en-US" altLang="ko-KR" sz="1400" b="1" dirty="0" smtClean="0"/>
              <a:t>Wilderness</a:t>
            </a:r>
            <a:endParaRPr kumimoji="1" lang="ko-KR" altLang="en-US" sz="1200" b="1" dirty="0"/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xmlns="" id="{1AB6BB9C-C7DE-4762-89EF-EA8DF285FF6B}"/>
              </a:ext>
            </a:extLst>
          </p:cNvPr>
          <p:cNvSpPr/>
          <p:nvPr/>
        </p:nvSpPr>
        <p:spPr>
          <a:xfrm>
            <a:off x="4299787" y="1682368"/>
            <a:ext cx="3593199" cy="31737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 err="1"/>
              <a:t>Hillshade_Noon</a:t>
            </a:r>
            <a:r>
              <a:rPr kumimoji="1" lang="en-US" altLang="ko-KR" sz="1600" b="1" dirty="0"/>
              <a:t> vs. </a:t>
            </a:r>
            <a:r>
              <a:rPr kumimoji="1" lang="en-US" altLang="ko-KR" sz="1600" b="1" dirty="0" err="1"/>
              <a:t>Cover_Type</a:t>
            </a:r>
            <a:endParaRPr kumimoji="1" lang="ko-KR" altLang="en-US" sz="1400" b="1" dirty="0"/>
          </a:p>
        </p:txBody>
      </p:sp>
      <p:sp>
        <p:nvSpPr>
          <p:cNvPr id="16" name="모서리가 둥근 직사각형 10">
            <a:extLst>
              <a:ext uri="{FF2B5EF4-FFF2-40B4-BE49-F238E27FC236}">
                <a16:creationId xmlns:a16="http://schemas.microsoft.com/office/drawing/2014/main" xmlns="" id="{A4DC8B63-0521-434E-A16E-59B0B6B38CC4}"/>
              </a:ext>
            </a:extLst>
          </p:cNvPr>
          <p:cNvSpPr/>
          <p:nvPr/>
        </p:nvSpPr>
        <p:spPr>
          <a:xfrm>
            <a:off x="4211863" y="4372643"/>
            <a:ext cx="3736382" cy="3300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_Noon vs. </a:t>
            </a:r>
            <a:r>
              <a:rPr kumimoji="1" lang="en-US" altLang="ko-KR" sz="1400" b="1" dirty="0" err="1"/>
              <a:t>Cover_Type</a:t>
            </a:r>
            <a:r>
              <a:rPr kumimoji="1" lang="en-US" altLang="ko-KR" sz="1400" b="1" dirty="0"/>
              <a:t> vs. Wilderness</a:t>
            </a:r>
            <a:endParaRPr kumimoji="1" lang="ko-KR" altLang="en-US" sz="1200" b="1" dirty="0"/>
          </a:p>
        </p:txBody>
      </p:sp>
      <p:pic>
        <p:nvPicPr>
          <p:cNvPr id="11" name="내용 개체 틀 5">
            <a:extLst>
              <a:ext uri="{FF2B5EF4-FFF2-40B4-BE49-F238E27FC236}">
                <a16:creationId xmlns:a16="http://schemas.microsoft.com/office/drawing/2014/main" xmlns="" id="{429F8A07-5362-4934-99A3-E4B7681FF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414" y="2230966"/>
            <a:ext cx="3593199" cy="1576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25185A5-81E9-4847-9F5D-687454125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414" y="4886375"/>
            <a:ext cx="3522588" cy="1572249"/>
          </a:xfrm>
          <a:prstGeom prst="rect">
            <a:avLst/>
          </a:prstGeom>
        </p:spPr>
      </p:pic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xmlns="" id="{56F46D4A-CFAE-42BD-BEBA-79E8072D1F26}"/>
              </a:ext>
            </a:extLst>
          </p:cNvPr>
          <p:cNvSpPr/>
          <p:nvPr/>
        </p:nvSpPr>
        <p:spPr>
          <a:xfrm>
            <a:off x="8393414" y="1693652"/>
            <a:ext cx="3593199" cy="31737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/>
              <a:t>Hillshade_3pm vs. </a:t>
            </a:r>
            <a:r>
              <a:rPr kumimoji="1" lang="en-US" altLang="ko-KR" sz="1600" b="1" dirty="0" err="1"/>
              <a:t>Cover_Type</a:t>
            </a:r>
            <a:endParaRPr kumimoji="1" lang="ko-KR" altLang="en-US" sz="1400" b="1" dirty="0"/>
          </a:p>
        </p:txBody>
      </p:sp>
      <p:sp>
        <p:nvSpPr>
          <p:cNvPr id="19" name="모서리가 둥근 직사각형 10">
            <a:extLst>
              <a:ext uri="{FF2B5EF4-FFF2-40B4-BE49-F238E27FC236}">
                <a16:creationId xmlns:a16="http://schemas.microsoft.com/office/drawing/2014/main" xmlns="" id="{862B1310-49DF-4ADD-B97A-8E8229302845}"/>
              </a:ext>
            </a:extLst>
          </p:cNvPr>
          <p:cNvSpPr/>
          <p:nvPr/>
        </p:nvSpPr>
        <p:spPr>
          <a:xfrm>
            <a:off x="8393414" y="4383928"/>
            <a:ext cx="3593199" cy="317376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/>
              <a:t>_3pm vs. </a:t>
            </a:r>
            <a:r>
              <a:rPr kumimoji="1" lang="en-US" altLang="ko-KR" sz="1400" b="1" dirty="0" err="1"/>
              <a:t>Cover_Type</a:t>
            </a:r>
            <a:r>
              <a:rPr kumimoji="1" lang="en-US" altLang="ko-KR" sz="1400" b="1" dirty="0"/>
              <a:t> vs. Wilderness</a:t>
            </a:r>
            <a:endParaRPr kumimoji="1" lang="ko-KR" altLang="en-US" sz="1200" b="1" dirty="0"/>
          </a:p>
        </p:txBody>
      </p:sp>
      <p:cxnSp>
        <p:nvCxnSpPr>
          <p:cNvPr id="21" name="직선 연결선[R] 6">
            <a:extLst>
              <a:ext uri="{FF2B5EF4-FFF2-40B4-BE49-F238E27FC236}">
                <a16:creationId xmlns:a16="http://schemas.microsoft.com/office/drawing/2014/main" xmlns="" id="{B22B9C8A-079E-426A-B9FE-DF66C86F7667}"/>
              </a:ext>
            </a:extLst>
          </p:cNvPr>
          <p:cNvCxnSpPr>
            <a:cxnSpLocks/>
          </p:cNvCxnSpPr>
          <p:nvPr/>
        </p:nvCxnSpPr>
        <p:spPr>
          <a:xfrm>
            <a:off x="4018678" y="1517273"/>
            <a:ext cx="0" cy="50558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6">
            <a:extLst>
              <a:ext uri="{FF2B5EF4-FFF2-40B4-BE49-F238E27FC236}">
                <a16:creationId xmlns:a16="http://schemas.microsoft.com/office/drawing/2014/main" xmlns="" id="{D807DACC-FE46-4F8F-BB70-593496DC60B6}"/>
              </a:ext>
            </a:extLst>
          </p:cNvPr>
          <p:cNvCxnSpPr>
            <a:cxnSpLocks/>
          </p:cNvCxnSpPr>
          <p:nvPr/>
        </p:nvCxnSpPr>
        <p:spPr>
          <a:xfrm>
            <a:off x="8127616" y="1505989"/>
            <a:ext cx="0" cy="50558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61E0792-CC4E-43A4-8F54-F475B5B9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BD5B3-6706-9549-A999-20D6FC11A24B}" type="slidenum">
              <a:rPr kumimoji="1" lang="ko-KR" altLang="en-US" smtClean="0"/>
              <a:t>9</a:t>
            </a:fld>
            <a:endParaRPr kumimoji="1" lang="ko-KR" altLang="en-US"/>
          </a:p>
        </p:txBody>
      </p:sp>
      <p:cxnSp>
        <p:nvCxnSpPr>
          <p:cNvPr id="26" name="직선 연결선[R] 6">
            <a:extLst>
              <a:ext uri="{FF2B5EF4-FFF2-40B4-BE49-F238E27FC236}">
                <a16:creationId xmlns:a16="http://schemas.microsoft.com/office/drawing/2014/main" xmlns="" id="{0273C018-F181-4091-89AF-DAA010FF9541}"/>
              </a:ext>
            </a:extLst>
          </p:cNvPr>
          <p:cNvCxnSpPr>
            <a:cxnSpLocks/>
          </p:cNvCxnSpPr>
          <p:nvPr/>
        </p:nvCxnSpPr>
        <p:spPr>
          <a:xfrm>
            <a:off x="712177" y="504106"/>
            <a:ext cx="107676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7856857-9D88-4E8D-9F0D-2D66F4C55CEE}"/>
              </a:ext>
            </a:extLst>
          </p:cNvPr>
          <p:cNvSpPr txBox="1"/>
          <p:nvPr/>
        </p:nvSpPr>
        <p:spPr>
          <a:xfrm>
            <a:off x="697520" y="158872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Forest Cover Type Prediction</a:t>
            </a:r>
            <a:endParaRPr lang="ko-KR" altLang="en-US" sz="13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F450DCC-BB57-44D0-8B95-1029CE5C376D}"/>
              </a:ext>
            </a:extLst>
          </p:cNvPr>
          <p:cNvSpPr txBox="1"/>
          <p:nvPr/>
        </p:nvSpPr>
        <p:spPr>
          <a:xfrm>
            <a:off x="6850971" y="170153"/>
            <a:ext cx="4683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/>
              <a:t>SVM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7663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1268</Words>
  <Application>Microsoft Macintosh PowerPoint</Application>
  <PresentationFormat>와이드스크린</PresentationFormat>
  <Paragraphs>330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Helvetica Neue</vt:lpstr>
      <vt:lpstr>Mangal</vt:lpstr>
      <vt:lpstr>Office 테마</vt:lpstr>
      <vt:lpstr>Forest Cover Type  Prediction </vt:lpstr>
      <vt:lpstr>목차</vt:lpstr>
      <vt:lpstr>1. Overview </vt:lpstr>
      <vt:lpstr>1. Overview_dataset </vt:lpstr>
      <vt:lpstr>1. Overview_features </vt:lpstr>
      <vt:lpstr>1. Overview_features </vt:lpstr>
      <vt:lpstr>2. EDA_Conditional Distributions by Target_Elevation</vt:lpstr>
      <vt:lpstr>2. EDA_Conditional Distributions by Target_Slope</vt:lpstr>
      <vt:lpstr>2. EDA_Conditional Distributions by Target_Hillshade</vt:lpstr>
      <vt:lpstr>2. EDA_Matched Soil Types by Cover Types</vt:lpstr>
      <vt:lpstr>2. EDA_Reduced Dimensions using PCA/ LDA</vt:lpstr>
      <vt:lpstr>3. Feature Engineering</vt:lpstr>
      <vt:lpstr>3. Feature Engineering</vt:lpstr>
      <vt:lpstr>3. Feature Engineering</vt:lpstr>
      <vt:lpstr>3. Feature Engineering</vt:lpstr>
      <vt:lpstr>3. Feature Engineering</vt:lpstr>
      <vt:lpstr>3. Feature Engineering</vt:lpstr>
      <vt:lpstr>4. Feature Selection/ Modeling</vt:lpstr>
      <vt:lpstr>4. Feature Selection/ Modeling</vt:lpstr>
      <vt:lpstr>4. Feature Selection/ Modeling</vt:lpstr>
      <vt:lpstr>5. Hyperparameter Optimization</vt:lpstr>
      <vt:lpstr>5. Hyperparameter Optimization</vt:lpstr>
      <vt:lpstr>6. Further Experiments</vt:lpstr>
      <vt:lpstr>6. Further Experiments_class weights</vt:lpstr>
      <vt:lpstr>6. Further Experiments_custom voting classifier</vt:lpstr>
      <vt:lpstr>6. Further Experiments_AdaBoost</vt:lpstr>
      <vt:lpstr>7. Summary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Cover Type Prediction Use cartographic variables to classify forest categories</dc:title>
  <dc:creator>Kyuhyung Choi</dc:creator>
  <cp:lastModifiedBy>Kyuhyung Choi</cp:lastModifiedBy>
  <cp:revision>64</cp:revision>
  <dcterms:created xsi:type="dcterms:W3CDTF">2017-11-21T14:26:38Z</dcterms:created>
  <dcterms:modified xsi:type="dcterms:W3CDTF">2018-01-13T03:56:42Z</dcterms:modified>
</cp:coreProperties>
</file>